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70" r:id="rId5"/>
    <p:sldId id="260" r:id="rId6"/>
    <p:sldId id="300" r:id="rId7"/>
    <p:sldId id="261" r:id="rId8"/>
    <p:sldId id="262" r:id="rId9"/>
    <p:sldId id="264" r:id="rId10"/>
    <p:sldId id="266" r:id="rId11"/>
    <p:sldId id="267" r:id="rId12"/>
    <p:sldId id="268" r:id="rId13"/>
    <p:sldId id="301" r:id="rId14"/>
    <p:sldId id="302" r:id="rId15"/>
    <p:sldId id="303" r:id="rId16"/>
    <p:sldId id="269"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307" r:id="rId31"/>
    <p:sldId id="284" r:id="rId32"/>
    <p:sldId id="285" r:id="rId33"/>
    <p:sldId id="286" r:id="rId34"/>
    <p:sldId id="287" r:id="rId35"/>
    <p:sldId id="288" r:id="rId36"/>
    <p:sldId id="290" r:id="rId37"/>
    <p:sldId id="291" r:id="rId38"/>
    <p:sldId id="292" r:id="rId39"/>
    <p:sldId id="293" r:id="rId40"/>
    <p:sldId id="294" r:id="rId41"/>
    <p:sldId id="305" r:id="rId42"/>
    <p:sldId id="289" r:id="rId43"/>
    <p:sldId id="295" r:id="rId44"/>
    <p:sldId id="306" r:id="rId45"/>
    <p:sldId id="296" r:id="rId46"/>
    <p:sldId id="297" r:id="rId47"/>
    <p:sldId id="298" r:id="rId48"/>
    <p:sldId id="299" r:id="rId49"/>
    <p:sldId id="30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7" autoAdjust="0"/>
    <p:restoredTop sz="94660"/>
  </p:normalViewPr>
  <p:slideViewPr>
    <p:cSldViewPr snapToGrid="0">
      <p:cViewPr varScale="1">
        <p:scale>
          <a:sx n="89" d="100"/>
          <a:sy n="89" d="100"/>
        </p:scale>
        <p:origin x="91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E7C89AC-0BC4-4779-9320-4C2A7B6A530C}" type="datetimeFigureOut">
              <a:rPr lang="en-US" smtClean="0"/>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3CAE50-0129-4D56-8B1C-71CA7FF27F35}" type="slidenum">
              <a:rPr lang="en-US" smtClean="0"/>
              <a:t>‹#›</a:t>
            </a:fld>
            <a:endParaRPr lang="en-US" dirty="0"/>
          </a:p>
        </p:txBody>
      </p:sp>
    </p:spTree>
    <p:extLst>
      <p:ext uri="{BB962C8B-B14F-4D97-AF65-F5344CB8AC3E}">
        <p14:creationId xmlns:p14="http://schemas.microsoft.com/office/powerpoint/2010/main" val="2362319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7C89AC-0BC4-4779-9320-4C2A7B6A530C}" type="datetimeFigureOut">
              <a:rPr lang="en-US" smtClean="0"/>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3CAE50-0129-4D56-8B1C-71CA7FF27F35}" type="slidenum">
              <a:rPr lang="en-US" smtClean="0"/>
              <a:t>‹#›</a:t>
            </a:fld>
            <a:endParaRPr lang="en-US" dirty="0"/>
          </a:p>
        </p:txBody>
      </p:sp>
    </p:spTree>
    <p:extLst>
      <p:ext uri="{BB962C8B-B14F-4D97-AF65-F5344CB8AC3E}">
        <p14:creationId xmlns:p14="http://schemas.microsoft.com/office/powerpoint/2010/main" val="1229707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7C89AC-0BC4-4779-9320-4C2A7B6A530C}" type="datetimeFigureOut">
              <a:rPr lang="en-US" smtClean="0"/>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3CAE50-0129-4D56-8B1C-71CA7FF27F35}" type="slidenum">
              <a:rPr lang="en-US" smtClean="0"/>
              <a:t>‹#›</a:t>
            </a:fld>
            <a:endParaRPr lang="en-US" dirty="0"/>
          </a:p>
        </p:txBody>
      </p:sp>
    </p:spTree>
    <p:extLst>
      <p:ext uri="{BB962C8B-B14F-4D97-AF65-F5344CB8AC3E}">
        <p14:creationId xmlns:p14="http://schemas.microsoft.com/office/powerpoint/2010/main" val="3395494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511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7C89AC-0BC4-4779-9320-4C2A7B6A530C}" type="datetimeFigureOut">
              <a:rPr lang="en-US" smtClean="0"/>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3CAE50-0129-4D56-8B1C-71CA7FF27F35}" type="slidenum">
              <a:rPr lang="en-US" smtClean="0"/>
              <a:t>‹#›</a:t>
            </a:fld>
            <a:endParaRPr lang="en-US" dirty="0"/>
          </a:p>
        </p:txBody>
      </p:sp>
    </p:spTree>
    <p:extLst>
      <p:ext uri="{BB962C8B-B14F-4D97-AF65-F5344CB8AC3E}">
        <p14:creationId xmlns:p14="http://schemas.microsoft.com/office/powerpoint/2010/main" val="4079776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7C89AC-0BC4-4779-9320-4C2A7B6A530C}" type="datetimeFigureOut">
              <a:rPr lang="en-US" smtClean="0"/>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3CAE50-0129-4D56-8B1C-71CA7FF27F35}" type="slidenum">
              <a:rPr lang="en-US" smtClean="0"/>
              <a:t>‹#›</a:t>
            </a:fld>
            <a:endParaRPr lang="en-US" dirty="0"/>
          </a:p>
        </p:txBody>
      </p:sp>
    </p:spTree>
    <p:extLst>
      <p:ext uri="{BB962C8B-B14F-4D97-AF65-F5344CB8AC3E}">
        <p14:creationId xmlns:p14="http://schemas.microsoft.com/office/powerpoint/2010/main" val="2142306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7C89AC-0BC4-4779-9320-4C2A7B6A530C}" type="datetimeFigureOut">
              <a:rPr lang="en-US" smtClean="0"/>
              <a:t>9/28/2022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3CAE50-0129-4D56-8B1C-71CA7FF27F35}" type="slidenum">
              <a:rPr lang="en-US" smtClean="0"/>
              <a:t>‹#›</a:t>
            </a:fld>
            <a:endParaRPr lang="en-US" dirty="0"/>
          </a:p>
        </p:txBody>
      </p:sp>
    </p:spTree>
    <p:extLst>
      <p:ext uri="{BB962C8B-B14F-4D97-AF65-F5344CB8AC3E}">
        <p14:creationId xmlns:p14="http://schemas.microsoft.com/office/powerpoint/2010/main" val="212573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7C89AC-0BC4-4779-9320-4C2A7B6A530C}" type="datetimeFigureOut">
              <a:rPr lang="en-US" smtClean="0"/>
              <a:t>9/28/2022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93CAE50-0129-4D56-8B1C-71CA7FF27F35}" type="slidenum">
              <a:rPr lang="en-US" smtClean="0"/>
              <a:t>‹#›</a:t>
            </a:fld>
            <a:endParaRPr lang="en-US" dirty="0"/>
          </a:p>
        </p:txBody>
      </p:sp>
    </p:spTree>
    <p:extLst>
      <p:ext uri="{BB962C8B-B14F-4D97-AF65-F5344CB8AC3E}">
        <p14:creationId xmlns:p14="http://schemas.microsoft.com/office/powerpoint/2010/main" val="3025821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7C89AC-0BC4-4779-9320-4C2A7B6A530C}" type="datetimeFigureOut">
              <a:rPr lang="en-US" smtClean="0"/>
              <a:t>9/28/2022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3CAE50-0129-4D56-8B1C-71CA7FF27F35}" type="slidenum">
              <a:rPr lang="en-US" smtClean="0"/>
              <a:t>‹#›</a:t>
            </a:fld>
            <a:endParaRPr lang="en-US" dirty="0"/>
          </a:p>
        </p:txBody>
      </p:sp>
    </p:spTree>
    <p:extLst>
      <p:ext uri="{BB962C8B-B14F-4D97-AF65-F5344CB8AC3E}">
        <p14:creationId xmlns:p14="http://schemas.microsoft.com/office/powerpoint/2010/main" val="2864105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7C89AC-0BC4-4779-9320-4C2A7B6A530C}" type="datetimeFigureOut">
              <a:rPr lang="en-US" smtClean="0"/>
              <a:t>9/28/2022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93CAE50-0129-4D56-8B1C-71CA7FF27F35}" type="slidenum">
              <a:rPr lang="en-US" smtClean="0"/>
              <a:t>‹#›</a:t>
            </a:fld>
            <a:endParaRPr lang="en-US" dirty="0"/>
          </a:p>
        </p:txBody>
      </p:sp>
    </p:spTree>
    <p:extLst>
      <p:ext uri="{BB962C8B-B14F-4D97-AF65-F5344CB8AC3E}">
        <p14:creationId xmlns:p14="http://schemas.microsoft.com/office/powerpoint/2010/main" val="1804798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7C89AC-0BC4-4779-9320-4C2A7B6A530C}" type="datetimeFigureOut">
              <a:rPr lang="en-US" smtClean="0"/>
              <a:t>9/28/2022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3CAE50-0129-4D56-8B1C-71CA7FF27F35}" type="slidenum">
              <a:rPr lang="en-US" smtClean="0"/>
              <a:t>‹#›</a:t>
            </a:fld>
            <a:endParaRPr lang="en-US" dirty="0"/>
          </a:p>
        </p:txBody>
      </p:sp>
    </p:spTree>
    <p:extLst>
      <p:ext uri="{BB962C8B-B14F-4D97-AF65-F5344CB8AC3E}">
        <p14:creationId xmlns:p14="http://schemas.microsoft.com/office/powerpoint/2010/main" val="83514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7C89AC-0BC4-4779-9320-4C2A7B6A530C}" type="datetimeFigureOut">
              <a:rPr lang="en-US" smtClean="0"/>
              <a:t>9/28/2022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3CAE50-0129-4D56-8B1C-71CA7FF27F35}" type="slidenum">
              <a:rPr lang="en-US" smtClean="0"/>
              <a:t>‹#›</a:t>
            </a:fld>
            <a:endParaRPr lang="en-US" dirty="0"/>
          </a:p>
        </p:txBody>
      </p:sp>
    </p:spTree>
    <p:extLst>
      <p:ext uri="{BB962C8B-B14F-4D97-AF65-F5344CB8AC3E}">
        <p14:creationId xmlns:p14="http://schemas.microsoft.com/office/powerpoint/2010/main" val="1243054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7C89AC-0BC4-4779-9320-4C2A7B6A530C}" type="datetimeFigureOut">
              <a:rPr lang="en-US" smtClean="0"/>
              <a:t>9/28/2022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3CAE50-0129-4D56-8B1C-71CA7FF27F35}" type="slidenum">
              <a:rPr lang="en-US" smtClean="0"/>
              <a:t>‹#›</a:t>
            </a:fld>
            <a:endParaRPr lang="en-US" dirty="0"/>
          </a:p>
        </p:txBody>
      </p:sp>
    </p:spTree>
    <p:extLst>
      <p:ext uri="{BB962C8B-B14F-4D97-AF65-F5344CB8AC3E}">
        <p14:creationId xmlns:p14="http://schemas.microsoft.com/office/powerpoint/2010/main" val="883266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1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5967" y="285728"/>
            <a:ext cx="13612483" cy="1015663"/>
          </a:xfrm>
          <a:prstGeom prst="rect">
            <a:avLst/>
          </a:prstGeom>
          <a:noFill/>
        </p:spPr>
        <p:txBody>
          <a:bodyPr wrap="square" rtlCol="0">
            <a:spAutoFit/>
          </a:bodyPr>
          <a:lstStyle/>
          <a:p>
            <a:pPr algn="ctr"/>
            <a:r>
              <a:rPr lang="en-US" sz="4000" dirty="0"/>
              <a:t>AmigoTech.in - </a:t>
            </a:r>
            <a:r>
              <a:rPr lang="en-US" sz="2000" dirty="0"/>
              <a:t>E-Commerce Website for Techno Parts &amp; Products </a:t>
            </a:r>
          </a:p>
          <a:p>
            <a:pPr algn="ctr"/>
            <a:endParaRPr lang="en-US" sz="2000" b="1" dirty="0">
              <a:solidFill>
                <a:schemeClr val="accent1">
                  <a:lumMod val="75000"/>
                </a:schemeClr>
              </a:solidFill>
              <a:latin typeface="Cambria" pitchFamily="18" charset="0"/>
              <a:ea typeface="Cambria" pitchFamily="18" charset="0"/>
            </a:endParaRPr>
          </a:p>
        </p:txBody>
      </p:sp>
      <p:pic>
        <p:nvPicPr>
          <p:cNvPr id="8" name="Picture 7"/>
          <p:cNvPicPr>
            <a:picLocks noChangeAspect="1"/>
          </p:cNvPicPr>
          <p:nvPr/>
        </p:nvPicPr>
        <p:blipFill>
          <a:blip r:embed="rId2"/>
          <a:stretch>
            <a:fillRect/>
          </a:stretch>
        </p:blipFill>
        <p:spPr>
          <a:xfrm>
            <a:off x="1841599" y="900546"/>
            <a:ext cx="8437353" cy="4181566"/>
          </a:xfrm>
          <a:prstGeom prst="rect">
            <a:avLst/>
          </a:prstGeom>
        </p:spPr>
      </p:pic>
      <p:sp>
        <p:nvSpPr>
          <p:cNvPr id="7" name="Rectangle 6">
            <a:extLst>
              <a:ext uri="{FF2B5EF4-FFF2-40B4-BE49-F238E27FC236}">
                <a16:creationId xmlns:a16="http://schemas.microsoft.com/office/drawing/2014/main" xmlns="" id="{4E814917-16C3-4C3F-8709-7C3A4D7F3613}"/>
              </a:ext>
            </a:extLst>
          </p:cNvPr>
          <p:cNvSpPr/>
          <p:nvPr/>
        </p:nvSpPr>
        <p:spPr>
          <a:xfrm>
            <a:off x="-35724" y="4989042"/>
            <a:ext cx="12192000" cy="1177208"/>
          </a:xfrm>
          <a:prstGeom prst="rect">
            <a:avLst/>
          </a:prstGeom>
          <a:solidFill>
            <a:schemeClr val="tx2"/>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smtClean="0">
                <a:solidFill>
                  <a:schemeClr val="bg1"/>
                </a:solidFill>
                <a:latin typeface="Cambria" pitchFamily="18" charset="0"/>
                <a:ea typeface="Cambria" pitchFamily="18" charset="0"/>
              </a:rPr>
              <a:t>Group No 98</a:t>
            </a:r>
          </a:p>
          <a:p>
            <a:pPr algn="ctr"/>
            <a:r>
              <a:rPr lang="en-US" sz="2400" dirty="0" smtClean="0">
                <a:solidFill>
                  <a:schemeClr val="bg1"/>
                </a:solidFill>
                <a:latin typeface="Cambria" pitchFamily="18" charset="0"/>
                <a:ea typeface="Cambria" pitchFamily="18" charset="0"/>
              </a:rPr>
              <a:t>Presented </a:t>
            </a:r>
            <a:r>
              <a:rPr lang="en-US" sz="2400" dirty="0" smtClean="0">
                <a:solidFill>
                  <a:schemeClr val="bg1"/>
                </a:solidFill>
                <a:latin typeface="Cambria" pitchFamily="18" charset="0"/>
                <a:ea typeface="Cambria" pitchFamily="18" charset="0"/>
              </a:rPr>
              <a:t>By</a:t>
            </a:r>
          </a:p>
          <a:p>
            <a:pPr algn="ctr"/>
            <a:endParaRPr lang="en-US" sz="800" dirty="0" smtClean="0">
              <a:solidFill>
                <a:schemeClr val="bg1"/>
              </a:solidFill>
              <a:latin typeface="Cambria" pitchFamily="18" charset="0"/>
              <a:ea typeface="Cambria" pitchFamily="18" charset="0"/>
            </a:endParaRPr>
          </a:p>
          <a:p>
            <a:pPr algn="ctr"/>
            <a:r>
              <a:rPr lang="en-US" sz="2800" dirty="0" err="1" smtClean="0">
                <a:solidFill>
                  <a:schemeClr val="bg1"/>
                </a:solidFill>
                <a:latin typeface="Cambria" pitchFamily="18" charset="0"/>
                <a:ea typeface="Cambria" pitchFamily="18" charset="0"/>
              </a:rPr>
              <a:t>Preetam</a:t>
            </a:r>
            <a:r>
              <a:rPr lang="en-US" sz="2800" dirty="0" smtClean="0">
                <a:solidFill>
                  <a:schemeClr val="bg1"/>
                </a:solidFill>
                <a:latin typeface="Cambria" pitchFamily="18" charset="0"/>
                <a:ea typeface="Cambria" pitchFamily="18" charset="0"/>
              </a:rPr>
              <a:t> Sarkar &amp; </a:t>
            </a:r>
            <a:r>
              <a:rPr lang="en-US" sz="2800" dirty="0" err="1" smtClean="0">
                <a:solidFill>
                  <a:schemeClr val="bg1"/>
                </a:solidFill>
                <a:latin typeface="Cambria" pitchFamily="18" charset="0"/>
                <a:ea typeface="Cambria" pitchFamily="18" charset="0"/>
              </a:rPr>
              <a:t>Uday</a:t>
            </a:r>
            <a:r>
              <a:rPr lang="en-US" sz="2800" dirty="0" smtClean="0">
                <a:solidFill>
                  <a:schemeClr val="bg1"/>
                </a:solidFill>
                <a:latin typeface="Cambria" pitchFamily="18" charset="0"/>
                <a:ea typeface="Cambria" pitchFamily="18" charset="0"/>
              </a:rPr>
              <a:t> </a:t>
            </a:r>
            <a:r>
              <a:rPr lang="en-US" sz="2800" dirty="0" err="1" smtClean="0">
                <a:solidFill>
                  <a:schemeClr val="bg1"/>
                </a:solidFill>
                <a:latin typeface="Cambria" pitchFamily="18" charset="0"/>
                <a:ea typeface="Cambria" pitchFamily="18" charset="0"/>
              </a:rPr>
              <a:t>Wankar</a:t>
            </a:r>
            <a:endParaRPr lang="en-US" sz="2800" dirty="0">
              <a:solidFill>
                <a:schemeClr val="bg1"/>
              </a:solidFill>
              <a:latin typeface="Cambria" pitchFamily="18" charset="0"/>
              <a:ea typeface="Cambria" pitchFamily="18" charset="0"/>
            </a:endParaRPr>
          </a:p>
        </p:txBody>
      </p:sp>
    </p:spTree>
    <p:extLst>
      <p:ext uri="{BB962C8B-B14F-4D97-AF65-F5344CB8AC3E}">
        <p14:creationId xmlns:p14="http://schemas.microsoft.com/office/powerpoint/2010/main" val="150947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92187E71-F354-4022-A1A8-34A7FE507D25}"/>
              </a:ext>
            </a:extLst>
          </p:cNvPr>
          <p:cNvGrpSpPr/>
          <p:nvPr/>
        </p:nvGrpSpPr>
        <p:grpSpPr>
          <a:xfrm>
            <a:off x="0" y="303363"/>
            <a:ext cx="6843252" cy="66562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xmlns=""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xmlns=""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Admin Module</a:t>
              </a:r>
            </a:p>
          </p:txBody>
        </p:sp>
        <p:sp>
          <p:nvSpPr>
            <p:cNvPr id="13" name="Arrow: Chevron 18">
              <a:extLst>
                <a:ext uri="{FF2B5EF4-FFF2-40B4-BE49-F238E27FC236}">
                  <a16:creationId xmlns:a16="http://schemas.microsoft.com/office/drawing/2014/main" xmlns=""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xmlns=""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xmlns="" id="{98DB54B5-713C-4035-84E2-A4832DE95BB4}"/>
              </a:ext>
            </a:extLst>
          </p:cNvPr>
          <p:cNvSpPr txBox="1"/>
          <p:nvPr/>
        </p:nvSpPr>
        <p:spPr>
          <a:xfrm>
            <a:off x="374484" y="1575503"/>
            <a:ext cx="11248103" cy="2677656"/>
          </a:xfrm>
          <a:prstGeom prst="rect">
            <a:avLst/>
          </a:prstGeom>
          <a:noFill/>
        </p:spPr>
        <p:txBody>
          <a:bodyPr wrap="square">
            <a:spAutoFit/>
          </a:bodyPr>
          <a:lstStyle/>
          <a:p>
            <a:pPr marL="0" indent="0" algn="just">
              <a:buNone/>
            </a:pPr>
            <a:r>
              <a:rPr lang="en-IN" sz="2800" dirty="0">
                <a:latin typeface="Cambria" pitchFamily="18" charset="0"/>
                <a:ea typeface="Cambria" pitchFamily="18" charset="0"/>
              </a:rPr>
              <a:t>The Admin </a:t>
            </a:r>
            <a:r>
              <a:rPr lang="en-IN" sz="2800" dirty="0" smtClean="0">
                <a:latin typeface="Cambria" pitchFamily="18" charset="0"/>
                <a:ea typeface="Cambria" pitchFamily="18" charset="0"/>
              </a:rPr>
              <a:t>has the whole control over the site</a:t>
            </a:r>
          </a:p>
          <a:p>
            <a:pPr lvl="1" algn="just">
              <a:buFont typeface="Arial" pitchFamily="34" charset="0"/>
              <a:buChar char="•"/>
            </a:pPr>
            <a:r>
              <a:rPr lang="en-IN" sz="2800" dirty="0" smtClean="0">
                <a:latin typeface="Cambria" pitchFamily="18" charset="0"/>
                <a:ea typeface="Cambria" pitchFamily="18" charset="0"/>
              </a:rPr>
              <a:t> Can add update delete the product from catalogue.</a:t>
            </a:r>
          </a:p>
          <a:p>
            <a:pPr lvl="1" algn="just">
              <a:buFont typeface="Arial" pitchFamily="34" charset="0"/>
              <a:buChar char="•"/>
            </a:pPr>
            <a:r>
              <a:rPr lang="en-IN" sz="2800" dirty="0" smtClean="0">
                <a:latin typeface="Cambria" pitchFamily="18" charset="0"/>
                <a:ea typeface="Cambria" pitchFamily="18" charset="0"/>
              </a:rPr>
              <a:t> Can get all order details and history.</a:t>
            </a:r>
          </a:p>
          <a:p>
            <a:pPr lvl="1" algn="just">
              <a:buFont typeface="Arial" pitchFamily="34" charset="0"/>
              <a:buChar char="•"/>
            </a:pPr>
            <a:r>
              <a:rPr lang="en-IN" sz="2800" dirty="0" smtClean="0">
                <a:latin typeface="Cambria" pitchFamily="18" charset="0"/>
                <a:ea typeface="Cambria" pitchFamily="18" charset="0"/>
              </a:rPr>
              <a:t> Track or update the delivery status of all delivery.</a:t>
            </a:r>
          </a:p>
          <a:p>
            <a:pPr lvl="1" algn="just">
              <a:buFont typeface="Arial" pitchFamily="34" charset="0"/>
              <a:buChar char="•"/>
            </a:pPr>
            <a:r>
              <a:rPr lang="en-IN" sz="2800" dirty="0">
                <a:latin typeface="Cambria" pitchFamily="18" charset="0"/>
                <a:ea typeface="Cambria" pitchFamily="18" charset="0"/>
              </a:rPr>
              <a:t> </a:t>
            </a:r>
            <a:r>
              <a:rPr lang="en-IN" sz="2800" dirty="0" smtClean="0">
                <a:latin typeface="Cambria" pitchFamily="18" charset="0"/>
                <a:ea typeface="Cambria" pitchFamily="18" charset="0"/>
              </a:rPr>
              <a:t>Add staff or remove staff in the from the administration.</a:t>
            </a:r>
          </a:p>
          <a:p>
            <a:pPr lvl="1" algn="just">
              <a:buFont typeface="Arial" pitchFamily="34" charset="0"/>
              <a:buChar char="•"/>
            </a:pPr>
            <a:r>
              <a:rPr lang="en-IN" sz="2800" dirty="0">
                <a:latin typeface="Cambria" pitchFamily="18" charset="0"/>
                <a:ea typeface="Cambria" pitchFamily="18" charset="0"/>
              </a:rPr>
              <a:t> </a:t>
            </a:r>
            <a:r>
              <a:rPr lang="en-IN" sz="2800" dirty="0" smtClean="0">
                <a:latin typeface="Cambria" pitchFamily="18" charset="0"/>
                <a:ea typeface="Cambria" pitchFamily="18" charset="0"/>
              </a:rPr>
              <a:t>Search, sort the products based on requirement.</a:t>
            </a:r>
            <a:endParaRPr lang="en-IN" sz="2800" dirty="0">
              <a:latin typeface="Cambria" pitchFamily="18" charset="0"/>
              <a:ea typeface="Cambria" pitchFamily="18" charset="0"/>
            </a:endParaRPr>
          </a:p>
        </p:txBody>
      </p:sp>
    </p:spTree>
    <p:extLst>
      <p:ext uri="{BB962C8B-B14F-4D97-AF65-F5344CB8AC3E}">
        <p14:creationId xmlns:p14="http://schemas.microsoft.com/office/powerpoint/2010/main" val="27671787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4769394" y="609600"/>
            <a:ext cx="5730240" cy="6248400"/>
          </a:xfrm>
          <a:prstGeom prst="rect">
            <a:avLst/>
          </a:prstGeom>
          <a:noFill/>
          <a:ln>
            <a:noFill/>
          </a:ln>
        </p:spPr>
      </p:pic>
      <p:grpSp>
        <p:nvGrpSpPr>
          <p:cNvPr id="15" name="Group 14">
            <a:extLst>
              <a:ext uri="{FF2B5EF4-FFF2-40B4-BE49-F238E27FC236}">
                <a16:creationId xmlns:a16="http://schemas.microsoft.com/office/drawing/2014/main" xmlns="" id="{147C6637-D8C3-4D68-B405-F96553D5DB8C}"/>
              </a:ext>
            </a:extLst>
          </p:cNvPr>
          <p:cNvGrpSpPr/>
          <p:nvPr/>
        </p:nvGrpSpPr>
        <p:grpSpPr>
          <a:xfrm>
            <a:off x="0" y="204921"/>
            <a:ext cx="7634514" cy="941708"/>
            <a:chOff x="0" y="545888"/>
            <a:chExt cx="7601830" cy="1005840"/>
          </a:xfrm>
          <a:solidFill>
            <a:srgbClr val="EE6CC1">
              <a:lumMod val="50000"/>
            </a:srgbClr>
          </a:solidFill>
        </p:grpSpPr>
        <p:sp>
          <p:nvSpPr>
            <p:cNvPr id="16" name="Arrow: Chevron 17">
              <a:extLst>
                <a:ext uri="{FF2B5EF4-FFF2-40B4-BE49-F238E27FC236}">
                  <a16:creationId xmlns:a16="http://schemas.microsoft.com/office/drawing/2014/main" xmlns="" id="{5A996853-91DD-4CDF-A4A8-A315B2E338D0}"/>
                </a:ext>
              </a:extLst>
            </p:cNvPr>
            <p:cNvSpPr/>
            <p:nvPr/>
          </p:nvSpPr>
          <p:spPr>
            <a:xfrm>
              <a:off x="6663477" y="545888"/>
              <a:ext cx="731520" cy="1005840"/>
            </a:xfrm>
            <a:prstGeom prst="chevron">
              <a:avLst>
                <a:gd name="adj" fmla="val 56731"/>
              </a:avLst>
            </a:prstGeom>
            <a:solidFill>
              <a:srgbClr val="47D3DC">
                <a:lumMod val="40000"/>
                <a:lumOff val="60000"/>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7" name="Arrow: Pentagon 1">
              <a:extLst>
                <a:ext uri="{FF2B5EF4-FFF2-40B4-BE49-F238E27FC236}">
                  <a16:creationId xmlns:a16="http://schemas.microsoft.com/office/drawing/2014/main" xmlns="" id="{726482DB-F2C0-4A82-9230-9A95F2540E7A}"/>
                </a:ext>
              </a:extLst>
            </p:cNvPr>
            <p:cNvSpPr/>
            <p:nvPr/>
          </p:nvSpPr>
          <p:spPr>
            <a:xfrm>
              <a:off x="0" y="545888"/>
              <a:ext cx="6427177" cy="1005840"/>
            </a:xfrm>
            <a:prstGeom prst="homePlate">
              <a:avLst>
                <a:gd name="adj" fmla="val 40909"/>
              </a:avLst>
            </a:prstGeom>
            <a:solidFill>
              <a:srgbClr val="47D3DC"/>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b="1" kern="0" dirty="0">
                  <a:solidFill>
                    <a:prstClr val="white"/>
                  </a:solidFill>
                  <a:latin typeface="Cambria" pitchFamily="18" charset="0"/>
                  <a:ea typeface="Cambria" pitchFamily="18" charset="0"/>
                </a:rPr>
                <a:t>Use Case </a:t>
              </a:r>
              <a:r>
                <a:rPr lang="en-US" sz="3200" b="1" kern="0" dirty="0" smtClean="0">
                  <a:solidFill>
                    <a:prstClr val="white"/>
                  </a:solidFill>
                  <a:latin typeface="Cambria" pitchFamily="18" charset="0"/>
                  <a:ea typeface="Cambria" pitchFamily="18" charset="0"/>
                </a:rPr>
                <a:t>diagram</a:t>
              </a:r>
              <a:endParaRPr kumimoji="0" lang="en-US" sz="3200" b="1"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18" name="Arrow: Chevron 18">
              <a:extLst>
                <a:ext uri="{FF2B5EF4-FFF2-40B4-BE49-F238E27FC236}">
                  <a16:creationId xmlns:a16="http://schemas.microsoft.com/office/drawing/2014/main" xmlns="" id="{EA14D13A-C65F-4EA4-984F-74C15F96F310}"/>
                </a:ext>
              </a:extLst>
            </p:cNvPr>
            <p:cNvSpPr/>
            <p:nvPr/>
          </p:nvSpPr>
          <p:spPr>
            <a:xfrm>
              <a:off x="7053190" y="545888"/>
              <a:ext cx="548640" cy="1005840"/>
            </a:xfrm>
            <a:prstGeom prst="chevron">
              <a:avLst>
                <a:gd name="adj" fmla="val 74706"/>
              </a:avLst>
            </a:prstGeom>
            <a:solidFill>
              <a:srgbClr val="47D3DC">
                <a:lumMod val="20000"/>
                <a:lumOff val="80000"/>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Arrow: Chevron 19">
              <a:extLst>
                <a:ext uri="{FF2B5EF4-FFF2-40B4-BE49-F238E27FC236}">
                  <a16:creationId xmlns:a16="http://schemas.microsoft.com/office/drawing/2014/main" xmlns="" id="{08DA17C1-6A9D-45F4-96DF-7663EDA0BE43}"/>
                </a:ext>
              </a:extLst>
            </p:cNvPr>
            <p:cNvSpPr/>
            <p:nvPr/>
          </p:nvSpPr>
          <p:spPr>
            <a:xfrm>
              <a:off x="6083373" y="545888"/>
              <a:ext cx="914400" cy="1005840"/>
            </a:xfrm>
            <a:prstGeom prst="chevron">
              <a:avLst>
                <a:gd name="adj" fmla="val 45057"/>
              </a:avLst>
            </a:prstGeom>
            <a:solidFill>
              <a:srgbClr val="47D3DC">
                <a:lumMod val="60000"/>
                <a:lumOff val="40000"/>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21459240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mbria" pitchFamily="18" charset="0"/>
                  <a:ea typeface="Cambria" pitchFamily="18" charset="0"/>
                </a:rPr>
                <a:t>Activity Diagram : Admin</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8" name="Oval 7"/>
          <p:cNvSpPr/>
          <p:nvPr/>
        </p:nvSpPr>
        <p:spPr>
          <a:xfrm>
            <a:off x="6537277" y="491319"/>
            <a:ext cx="191069" cy="232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4741653" y="337988"/>
            <a:ext cx="5486400" cy="6337300"/>
          </a:xfrm>
          <a:prstGeom prst="rect">
            <a:avLst/>
          </a:prstGeom>
          <a:noFill/>
          <a:ln>
            <a:noFill/>
          </a:ln>
        </p:spPr>
      </p:pic>
    </p:spTree>
    <p:extLst>
      <p:ext uri="{BB962C8B-B14F-4D97-AF65-F5344CB8AC3E}">
        <p14:creationId xmlns:p14="http://schemas.microsoft.com/office/powerpoint/2010/main" val="32112933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mbria" pitchFamily="18" charset="0"/>
                  <a:ea typeface="Cambria" pitchFamily="18" charset="0"/>
                </a:rPr>
                <a:t>Activity Diagram : </a:t>
              </a:r>
              <a:r>
                <a:rPr lang="en-US" kern="0" dirty="0" smtClean="0">
                  <a:solidFill>
                    <a:prstClr val="white"/>
                  </a:solidFill>
                  <a:latin typeface="Cambria" pitchFamily="18" charset="0"/>
                  <a:ea typeface="Cambria" pitchFamily="18" charset="0"/>
                </a:rPr>
                <a:t>User</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8" name="Oval 7"/>
          <p:cNvSpPr/>
          <p:nvPr/>
        </p:nvSpPr>
        <p:spPr>
          <a:xfrm>
            <a:off x="6537277" y="491319"/>
            <a:ext cx="191069" cy="232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4484298" y="141617"/>
            <a:ext cx="4724400" cy="6781800"/>
          </a:xfrm>
          <a:prstGeom prst="rect">
            <a:avLst/>
          </a:prstGeom>
          <a:noFill/>
          <a:ln>
            <a:noFill/>
          </a:ln>
        </p:spPr>
      </p:pic>
    </p:spTree>
    <p:extLst>
      <p:ext uri="{BB962C8B-B14F-4D97-AF65-F5344CB8AC3E}">
        <p14:creationId xmlns:p14="http://schemas.microsoft.com/office/powerpoint/2010/main" val="33152656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Cambria" pitchFamily="18" charset="0"/>
                  <a:ea typeface="Cambria" pitchFamily="18" charset="0"/>
                </a:rPr>
                <a:t>DFD Diagram:</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2" name="Picture 1"/>
          <p:cNvPicPr>
            <a:picLocks noChangeAspect="1"/>
          </p:cNvPicPr>
          <p:nvPr/>
        </p:nvPicPr>
        <p:blipFill>
          <a:blip r:embed="rId2"/>
          <a:stretch>
            <a:fillRect/>
          </a:stretch>
        </p:blipFill>
        <p:spPr>
          <a:xfrm>
            <a:off x="1245241" y="1197038"/>
            <a:ext cx="7648094" cy="4392879"/>
          </a:xfrm>
          <a:prstGeom prst="rect">
            <a:avLst/>
          </a:prstGeom>
        </p:spPr>
      </p:pic>
    </p:spTree>
    <p:extLst>
      <p:ext uri="{BB962C8B-B14F-4D97-AF65-F5344CB8AC3E}">
        <p14:creationId xmlns:p14="http://schemas.microsoft.com/office/powerpoint/2010/main" val="922264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Cambria" pitchFamily="18" charset="0"/>
                  <a:ea typeface="Cambria" pitchFamily="18" charset="0"/>
                </a:rPr>
                <a:t>DFD Diagram:</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3" name="Picture 2"/>
          <p:cNvPicPr>
            <a:picLocks noChangeAspect="1"/>
          </p:cNvPicPr>
          <p:nvPr/>
        </p:nvPicPr>
        <p:blipFill>
          <a:blip r:embed="rId2"/>
          <a:stretch>
            <a:fillRect/>
          </a:stretch>
        </p:blipFill>
        <p:spPr>
          <a:xfrm>
            <a:off x="1387504" y="957083"/>
            <a:ext cx="9020175" cy="5495925"/>
          </a:xfrm>
          <a:prstGeom prst="rect">
            <a:avLst/>
          </a:prstGeom>
        </p:spPr>
      </p:pic>
    </p:spTree>
    <p:extLst>
      <p:ext uri="{BB962C8B-B14F-4D97-AF65-F5344CB8AC3E}">
        <p14:creationId xmlns:p14="http://schemas.microsoft.com/office/powerpoint/2010/main" val="13377844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Cambria" pitchFamily="18" charset="0"/>
                  <a:ea typeface="Cambria" pitchFamily="18" charset="0"/>
                </a:rPr>
                <a:t>UI: Diagram</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grpSp>
      <p:pic>
        <p:nvPicPr>
          <p:cNvPr id="3" name="Picture 2"/>
          <p:cNvPicPr>
            <a:picLocks noChangeAspect="1"/>
          </p:cNvPicPr>
          <p:nvPr/>
        </p:nvPicPr>
        <p:blipFill>
          <a:blip r:embed="rId2"/>
          <a:stretch>
            <a:fillRect/>
          </a:stretch>
        </p:blipFill>
        <p:spPr>
          <a:xfrm>
            <a:off x="4656162" y="99121"/>
            <a:ext cx="3233437" cy="6858000"/>
          </a:xfrm>
          <a:prstGeom prst="rect">
            <a:avLst/>
          </a:prstGeom>
        </p:spPr>
      </p:pic>
      <p:pic>
        <p:nvPicPr>
          <p:cNvPr id="2" name="Picture 1"/>
          <p:cNvPicPr>
            <a:picLocks noChangeAspect="1"/>
          </p:cNvPicPr>
          <p:nvPr/>
        </p:nvPicPr>
        <p:blipFill>
          <a:blip r:embed="rId3"/>
          <a:stretch>
            <a:fillRect/>
          </a:stretch>
        </p:blipFill>
        <p:spPr>
          <a:xfrm>
            <a:off x="8507071" y="4459856"/>
            <a:ext cx="1768215" cy="1705064"/>
          </a:xfrm>
          <a:prstGeom prst="rect">
            <a:avLst/>
          </a:prstGeom>
        </p:spPr>
      </p:pic>
      <p:pic>
        <p:nvPicPr>
          <p:cNvPr id="4" name="Picture 3"/>
          <p:cNvPicPr>
            <a:picLocks noChangeAspect="1"/>
          </p:cNvPicPr>
          <p:nvPr/>
        </p:nvPicPr>
        <p:blipFill>
          <a:blip r:embed="rId4"/>
          <a:stretch>
            <a:fillRect/>
          </a:stretch>
        </p:blipFill>
        <p:spPr>
          <a:xfrm>
            <a:off x="1662982" y="1876380"/>
            <a:ext cx="2909002" cy="1402555"/>
          </a:xfrm>
          <a:prstGeom prst="rect">
            <a:avLst/>
          </a:prstGeom>
        </p:spPr>
      </p:pic>
      <p:pic>
        <p:nvPicPr>
          <p:cNvPr id="5" name="Picture 4"/>
          <p:cNvPicPr>
            <a:picLocks noChangeAspect="1"/>
          </p:cNvPicPr>
          <p:nvPr/>
        </p:nvPicPr>
        <p:blipFill>
          <a:blip r:embed="rId5"/>
          <a:stretch>
            <a:fillRect/>
          </a:stretch>
        </p:blipFill>
        <p:spPr>
          <a:xfrm>
            <a:off x="8211962" y="347006"/>
            <a:ext cx="2138234" cy="843440"/>
          </a:xfrm>
          <a:prstGeom prst="rect">
            <a:avLst/>
          </a:prstGeom>
        </p:spPr>
      </p:pic>
    </p:spTree>
    <p:extLst>
      <p:ext uri="{BB962C8B-B14F-4D97-AF65-F5344CB8AC3E}">
        <p14:creationId xmlns:p14="http://schemas.microsoft.com/office/powerpoint/2010/main" val="6277019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Cambria" pitchFamily="18" charset="0"/>
                  <a:ea typeface="Cambria" pitchFamily="18" charset="0"/>
                </a:rPr>
                <a:t>Home Page</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6" name="Group 5"/>
          <p:cNvGrpSpPr/>
          <p:nvPr/>
        </p:nvGrpSpPr>
        <p:grpSpPr>
          <a:xfrm>
            <a:off x="4278501" y="103516"/>
            <a:ext cx="7913498" cy="6625087"/>
            <a:chOff x="4416725" y="-21206"/>
            <a:chExt cx="7775274" cy="6749810"/>
          </a:xfrm>
        </p:grpSpPr>
        <p:grpSp>
          <p:nvGrpSpPr>
            <p:cNvPr id="5" name="Group 4"/>
            <p:cNvGrpSpPr/>
            <p:nvPr/>
          </p:nvGrpSpPr>
          <p:grpSpPr>
            <a:xfrm>
              <a:off x="4416725" y="319176"/>
              <a:ext cx="7694761" cy="6409428"/>
              <a:chOff x="4027825" y="424851"/>
              <a:chExt cx="4651977" cy="6052150"/>
            </a:xfrm>
          </p:grpSpPr>
          <p:grpSp>
            <p:nvGrpSpPr>
              <p:cNvPr id="4" name="Group 3"/>
              <p:cNvGrpSpPr/>
              <p:nvPr/>
            </p:nvGrpSpPr>
            <p:grpSpPr>
              <a:xfrm>
                <a:off x="4027825" y="424851"/>
                <a:ext cx="4641547" cy="4721190"/>
                <a:chOff x="3576971" y="1488013"/>
                <a:chExt cx="4641547" cy="4721190"/>
              </a:xfrm>
            </p:grpSpPr>
            <p:grpSp>
              <p:nvGrpSpPr>
                <p:cNvPr id="2" name="Group 1"/>
                <p:cNvGrpSpPr/>
                <p:nvPr/>
              </p:nvGrpSpPr>
              <p:grpSpPr>
                <a:xfrm>
                  <a:off x="3591197" y="1488013"/>
                  <a:ext cx="4627321" cy="3068923"/>
                  <a:chOff x="3124200" y="2285667"/>
                  <a:chExt cx="5948482" cy="4205387"/>
                </a:xfrm>
              </p:grpSpPr>
              <p:pic>
                <p:nvPicPr>
                  <p:cNvPr id="11" name="Picture 10"/>
                  <p:cNvPicPr/>
                  <p:nvPr/>
                </p:nvPicPr>
                <p:blipFill>
                  <a:blip r:embed="rId2"/>
                  <a:stretch>
                    <a:fillRect/>
                  </a:stretch>
                </p:blipFill>
                <p:spPr>
                  <a:xfrm>
                    <a:off x="3124200" y="3885649"/>
                    <a:ext cx="5943600" cy="2605405"/>
                  </a:xfrm>
                  <a:prstGeom prst="rect">
                    <a:avLst/>
                  </a:prstGeom>
                </p:spPr>
              </p:pic>
              <p:pic>
                <p:nvPicPr>
                  <p:cNvPr id="12" name="Picture 11"/>
                  <p:cNvPicPr/>
                  <p:nvPr/>
                </p:nvPicPr>
                <p:blipFill rotWithShape="1">
                  <a:blip r:embed="rId3"/>
                  <a:srcRect t="10410" r="225"/>
                  <a:stretch/>
                </p:blipFill>
                <p:spPr>
                  <a:xfrm>
                    <a:off x="3142488" y="2285667"/>
                    <a:ext cx="5930194" cy="2593592"/>
                  </a:xfrm>
                  <a:prstGeom prst="rect">
                    <a:avLst/>
                  </a:prstGeom>
                </p:spPr>
              </p:pic>
            </p:grpSp>
            <p:pic>
              <p:nvPicPr>
                <p:cNvPr id="14" name="Picture 13"/>
                <p:cNvPicPr/>
                <p:nvPr/>
              </p:nvPicPr>
              <p:blipFill>
                <a:blip r:embed="rId4"/>
                <a:stretch>
                  <a:fillRect/>
                </a:stretch>
              </p:blipFill>
              <p:spPr>
                <a:xfrm>
                  <a:off x="3576971" y="4458041"/>
                  <a:ext cx="4637750" cy="1751162"/>
                </a:xfrm>
                <a:prstGeom prst="rect">
                  <a:avLst/>
                </a:prstGeom>
              </p:spPr>
            </p:pic>
          </p:grpSp>
          <p:pic>
            <p:nvPicPr>
              <p:cNvPr id="16" name="Picture 15"/>
              <p:cNvPicPr/>
              <p:nvPr/>
            </p:nvPicPr>
            <p:blipFill>
              <a:blip r:embed="rId5"/>
              <a:stretch>
                <a:fillRect/>
              </a:stretch>
            </p:blipFill>
            <p:spPr>
              <a:xfrm>
                <a:off x="4042052" y="5146041"/>
                <a:ext cx="4637750" cy="1330960"/>
              </a:xfrm>
              <a:prstGeom prst="rect">
                <a:avLst/>
              </a:prstGeom>
            </p:spPr>
          </p:pic>
        </p:grpSp>
        <p:pic>
          <p:nvPicPr>
            <p:cNvPr id="3" name="Picture 2"/>
            <p:cNvPicPr>
              <a:picLocks noChangeAspect="1"/>
            </p:cNvPicPr>
            <p:nvPr/>
          </p:nvPicPr>
          <p:blipFill>
            <a:blip r:embed="rId6"/>
            <a:stretch>
              <a:fillRect/>
            </a:stretch>
          </p:blipFill>
          <p:spPr>
            <a:xfrm>
              <a:off x="4528868" y="-21206"/>
              <a:ext cx="7663131" cy="350522"/>
            </a:xfrm>
            <a:prstGeom prst="rect">
              <a:avLst/>
            </a:prstGeom>
          </p:spPr>
        </p:pic>
      </p:grpSp>
    </p:spTree>
    <p:extLst>
      <p:ext uri="{BB962C8B-B14F-4D97-AF65-F5344CB8AC3E}">
        <p14:creationId xmlns:p14="http://schemas.microsoft.com/office/powerpoint/2010/main" val="31189785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mbria" pitchFamily="18" charset="0"/>
                  <a:ea typeface="Cambria" pitchFamily="18" charset="0"/>
                </a:rPr>
                <a:t>Activity Diagram : </a:t>
              </a:r>
              <a:r>
                <a:rPr lang="en-US" kern="0" dirty="0" smtClean="0">
                  <a:solidFill>
                    <a:prstClr val="white"/>
                  </a:solidFill>
                  <a:latin typeface="Cambria" pitchFamily="18" charset="0"/>
                  <a:ea typeface="Cambria" pitchFamily="18" charset="0"/>
                </a:rPr>
                <a:t>Login</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 name="Group 3"/>
          <p:cNvGrpSpPr/>
          <p:nvPr/>
        </p:nvGrpSpPr>
        <p:grpSpPr>
          <a:xfrm>
            <a:off x="0" y="654585"/>
            <a:ext cx="12192000" cy="5832480"/>
            <a:chOff x="0" y="654585"/>
            <a:chExt cx="12192000" cy="5832480"/>
          </a:xfrm>
        </p:grpSpPr>
        <p:grpSp>
          <p:nvGrpSpPr>
            <p:cNvPr id="3" name="Group 2"/>
            <p:cNvGrpSpPr/>
            <p:nvPr/>
          </p:nvGrpSpPr>
          <p:grpSpPr>
            <a:xfrm>
              <a:off x="0" y="1190445"/>
              <a:ext cx="12192000" cy="5296620"/>
              <a:chOff x="4247536" y="2174090"/>
              <a:chExt cx="5943600" cy="3095965"/>
            </a:xfrm>
          </p:grpSpPr>
          <p:pic>
            <p:nvPicPr>
              <p:cNvPr id="15" name="Picture 14"/>
              <p:cNvPicPr/>
              <p:nvPr/>
            </p:nvPicPr>
            <p:blipFill rotWithShape="1">
              <a:blip r:embed="rId2"/>
              <a:srcRect t="13190" r="519"/>
              <a:stretch/>
            </p:blipFill>
            <p:spPr>
              <a:xfrm>
                <a:off x="4247536" y="2174090"/>
                <a:ext cx="5912761" cy="2090759"/>
              </a:xfrm>
              <a:prstGeom prst="rect">
                <a:avLst/>
              </a:prstGeom>
            </p:spPr>
          </p:pic>
          <p:pic>
            <p:nvPicPr>
              <p:cNvPr id="17" name="Picture 16"/>
              <p:cNvPicPr/>
              <p:nvPr/>
            </p:nvPicPr>
            <p:blipFill>
              <a:blip r:embed="rId3"/>
              <a:stretch>
                <a:fillRect/>
              </a:stretch>
            </p:blipFill>
            <p:spPr>
              <a:xfrm>
                <a:off x="4247536" y="4264850"/>
                <a:ext cx="5943600" cy="1005205"/>
              </a:xfrm>
              <a:prstGeom prst="rect">
                <a:avLst/>
              </a:prstGeom>
            </p:spPr>
          </p:pic>
        </p:grpSp>
        <p:pic>
          <p:nvPicPr>
            <p:cNvPr id="2" name="Picture 1"/>
            <p:cNvPicPr>
              <a:picLocks noChangeAspect="1"/>
            </p:cNvPicPr>
            <p:nvPr/>
          </p:nvPicPr>
          <p:blipFill>
            <a:blip r:embed="rId4"/>
            <a:stretch>
              <a:fillRect/>
            </a:stretch>
          </p:blipFill>
          <p:spPr>
            <a:xfrm>
              <a:off x="60385" y="654585"/>
              <a:ext cx="12068356" cy="552022"/>
            </a:xfrm>
            <a:prstGeom prst="rect">
              <a:avLst/>
            </a:prstGeom>
          </p:spPr>
        </p:pic>
      </p:grpSp>
    </p:spTree>
    <p:extLst>
      <p:ext uri="{BB962C8B-B14F-4D97-AF65-F5344CB8AC3E}">
        <p14:creationId xmlns:p14="http://schemas.microsoft.com/office/powerpoint/2010/main" val="15844254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Forgot Pass/Reset Password</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 name="Group 3"/>
          <p:cNvGrpSpPr/>
          <p:nvPr/>
        </p:nvGrpSpPr>
        <p:grpSpPr>
          <a:xfrm>
            <a:off x="238396" y="953261"/>
            <a:ext cx="5955369" cy="3446019"/>
            <a:chOff x="238396" y="953261"/>
            <a:chExt cx="5955369" cy="3446019"/>
          </a:xfrm>
        </p:grpSpPr>
        <p:grpSp>
          <p:nvGrpSpPr>
            <p:cNvPr id="3" name="Group 2"/>
            <p:cNvGrpSpPr/>
            <p:nvPr/>
          </p:nvGrpSpPr>
          <p:grpSpPr>
            <a:xfrm>
              <a:off x="238396" y="1242203"/>
              <a:ext cx="5955369" cy="3157077"/>
              <a:chOff x="3144519" y="2172478"/>
              <a:chExt cx="5955369" cy="3157077"/>
            </a:xfrm>
          </p:grpSpPr>
          <p:pic>
            <p:nvPicPr>
              <p:cNvPr id="15" name="Picture 14"/>
              <p:cNvPicPr/>
              <p:nvPr/>
            </p:nvPicPr>
            <p:blipFill rotWithShape="1">
              <a:blip r:embed="rId2"/>
              <a:srcRect t="12571" r="-198"/>
              <a:stretch/>
            </p:blipFill>
            <p:spPr>
              <a:xfrm>
                <a:off x="3144519" y="2172478"/>
                <a:ext cx="5955369" cy="2151871"/>
              </a:xfrm>
              <a:prstGeom prst="rect">
                <a:avLst/>
              </a:prstGeom>
            </p:spPr>
          </p:pic>
          <p:pic>
            <p:nvPicPr>
              <p:cNvPr id="17" name="Picture 16"/>
              <p:cNvPicPr/>
              <p:nvPr/>
            </p:nvPicPr>
            <p:blipFill>
              <a:blip r:embed="rId3"/>
              <a:stretch>
                <a:fillRect/>
              </a:stretch>
            </p:blipFill>
            <p:spPr>
              <a:xfrm>
                <a:off x="3144520" y="4324350"/>
                <a:ext cx="5943600" cy="1005205"/>
              </a:xfrm>
              <a:prstGeom prst="rect">
                <a:avLst/>
              </a:prstGeom>
            </p:spPr>
          </p:pic>
        </p:grpSp>
        <p:pic>
          <p:nvPicPr>
            <p:cNvPr id="2" name="Picture 1"/>
            <p:cNvPicPr>
              <a:picLocks noChangeAspect="1"/>
            </p:cNvPicPr>
            <p:nvPr/>
          </p:nvPicPr>
          <p:blipFill>
            <a:blip r:embed="rId4"/>
            <a:stretch>
              <a:fillRect/>
            </a:stretch>
          </p:blipFill>
          <p:spPr>
            <a:xfrm>
              <a:off x="281528" y="953261"/>
              <a:ext cx="5857337" cy="267922"/>
            </a:xfrm>
            <a:prstGeom prst="rect">
              <a:avLst/>
            </a:prstGeom>
          </p:spPr>
        </p:pic>
      </p:grpSp>
      <p:pic>
        <p:nvPicPr>
          <p:cNvPr id="18" name="Picture 17"/>
          <p:cNvPicPr>
            <a:picLocks noChangeAspect="1"/>
          </p:cNvPicPr>
          <p:nvPr/>
        </p:nvPicPr>
        <p:blipFill>
          <a:blip r:embed="rId5"/>
          <a:stretch>
            <a:fillRect/>
          </a:stretch>
        </p:blipFill>
        <p:spPr>
          <a:xfrm>
            <a:off x="6209492" y="2438518"/>
            <a:ext cx="5982508" cy="2916317"/>
          </a:xfrm>
          <a:prstGeom prst="rect">
            <a:avLst/>
          </a:prstGeom>
        </p:spPr>
      </p:pic>
      <p:pic>
        <p:nvPicPr>
          <p:cNvPr id="6" name="Picture 5"/>
          <p:cNvPicPr>
            <a:picLocks noChangeAspect="1"/>
          </p:cNvPicPr>
          <p:nvPr/>
        </p:nvPicPr>
        <p:blipFill>
          <a:blip r:embed="rId6"/>
          <a:stretch>
            <a:fillRect/>
          </a:stretch>
        </p:blipFill>
        <p:spPr>
          <a:xfrm>
            <a:off x="787036" y="4705016"/>
            <a:ext cx="5069840" cy="2178862"/>
          </a:xfrm>
          <a:prstGeom prst="rect">
            <a:avLst/>
          </a:prstGeom>
        </p:spPr>
      </p:pic>
    </p:spTree>
    <p:extLst>
      <p:ext uri="{BB962C8B-B14F-4D97-AF65-F5344CB8AC3E}">
        <p14:creationId xmlns:p14="http://schemas.microsoft.com/office/powerpoint/2010/main" val="28433297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2187E71-F354-4022-A1A8-34A7FE507D25}"/>
              </a:ext>
            </a:extLst>
          </p:cNvPr>
          <p:cNvGrpSpPr/>
          <p:nvPr/>
        </p:nvGrpSpPr>
        <p:grpSpPr>
          <a:xfrm>
            <a:off x="0" y="342692"/>
            <a:ext cx="7601830" cy="1005840"/>
            <a:chOff x="0" y="545888"/>
            <a:chExt cx="7601830" cy="1005840"/>
          </a:xfrm>
          <a:solidFill>
            <a:schemeClr val="tx2"/>
          </a:solidFill>
        </p:grpSpPr>
        <p:sp>
          <p:nvSpPr>
            <p:cNvPr id="6" name="Arrow: Chevron 17">
              <a:extLst>
                <a:ext uri="{FF2B5EF4-FFF2-40B4-BE49-F238E27FC236}">
                  <a16:creationId xmlns:a16="http://schemas.microsoft.com/office/drawing/2014/main" xmlns="" id="{5B558A55-DC5D-49F0-A4D0-F49F33EB583B}"/>
                </a:ext>
              </a:extLst>
            </p:cNvPr>
            <p:cNvSpPr/>
            <p:nvPr/>
          </p:nvSpPr>
          <p:spPr>
            <a:xfrm>
              <a:off x="6663477" y="545888"/>
              <a:ext cx="731520" cy="1005840"/>
            </a:xfrm>
            <a:prstGeom prst="chevron">
              <a:avLst>
                <a:gd name="adj" fmla="val 567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Pentagon 1">
              <a:extLst>
                <a:ext uri="{FF2B5EF4-FFF2-40B4-BE49-F238E27FC236}">
                  <a16:creationId xmlns:a16="http://schemas.microsoft.com/office/drawing/2014/main" xmlns=""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Introduction</a:t>
              </a:r>
            </a:p>
          </p:txBody>
        </p:sp>
        <p:sp>
          <p:nvSpPr>
            <p:cNvPr id="8" name="Arrow: Chevron 18">
              <a:extLst>
                <a:ext uri="{FF2B5EF4-FFF2-40B4-BE49-F238E27FC236}">
                  <a16:creationId xmlns:a16="http://schemas.microsoft.com/office/drawing/2014/main" xmlns="" id="{B251CA05-7D56-47E6-9756-C119C1558F2E}"/>
                </a:ext>
              </a:extLst>
            </p:cNvPr>
            <p:cNvSpPr/>
            <p:nvPr/>
          </p:nvSpPr>
          <p:spPr>
            <a:xfrm>
              <a:off x="7053190" y="545888"/>
              <a:ext cx="548640" cy="1005840"/>
            </a:xfrm>
            <a:prstGeom prst="chevron">
              <a:avLst>
                <a:gd name="adj" fmla="val 747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19">
              <a:extLst>
                <a:ext uri="{FF2B5EF4-FFF2-40B4-BE49-F238E27FC236}">
                  <a16:creationId xmlns:a16="http://schemas.microsoft.com/office/drawing/2014/main" xmlns="" id="{7D930977-3753-49D3-962C-D68A88D8CA65}"/>
                </a:ext>
              </a:extLst>
            </p:cNvPr>
            <p:cNvSpPr/>
            <p:nvPr/>
          </p:nvSpPr>
          <p:spPr>
            <a:xfrm>
              <a:off x="6083373" y="545888"/>
              <a:ext cx="914400" cy="1005840"/>
            </a:xfrm>
            <a:prstGeom prst="chevron">
              <a:avLst>
                <a:gd name="adj" fmla="val 450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TextBox 10"/>
          <p:cNvSpPr txBox="1"/>
          <p:nvPr/>
        </p:nvSpPr>
        <p:spPr>
          <a:xfrm>
            <a:off x="333829" y="1756230"/>
            <a:ext cx="11625942" cy="4832092"/>
          </a:xfrm>
          <a:prstGeom prst="rect">
            <a:avLst/>
          </a:prstGeom>
          <a:noFill/>
        </p:spPr>
        <p:txBody>
          <a:bodyPr wrap="square" rtlCol="0">
            <a:spAutoFit/>
          </a:bodyPr>
          <a:lstStyle/>
          <a:p>
            <a:r>
              <a:rPr lang="en-US" sz="2800" dirty="0">
                <a:latin typeface="Cambria" pitchFamily="18" charset="0"/>
                <a:ea typeface="Cambria" pitchFamily="18" charset="0"/>
              </a:rPr>
              <a:t>The Main purpose of developing the </a:t>
            </a:r>
            <a:r>
              <a:rPr lang="en-US" sz="2800" dirty="0" smtClean="0">
                <a:latin typeface="Cambria" pitchFamily="18" charset="0"/>
                <a:ea typeface="Cambria" pitchFamily="18" charset="0"/>
              </a:rPr>
              <a:t>“</a:t>
            </a:r>
            <a:r>
              <a:rPr lang="en-US" sz="2800" b="1" dirty="0"/>
              <a:t>AmigoTech.in - E-Commerce Website for Techno Parts &amp; Products </a:t>
            </a:r>
            <a:r>
              <a:rPr lang="en-US" sz="2800" b="1" dirty="0" smtClean="0">
                <a:latin typeface="Cambria" pitchFamily="18" charset="0"/>
                <a:ea typeface="Cambria" pitchFamily="18" charset="0"/>
              </a:rPr>
              <a:t>” </a:t>
            </a:r>
            <a:r>
              <a:rPr lang="en-US" sz="2800" dirty="0">
                <a:latin typeface="Cambria" pitchFamily="18" charset="0"/>
                <a:ea typeface="Cambria" pitchFamily="18" charset="0"/>
              </a:rPr>
              <a:t>is to </a:t>
            </a:r>
            <a:r>
              <a:rPr lang="en-US" sz="2800" dirty="0" smtClean="0"/>
              <a:t>provide </a:t>
            </a:r>
            <a:r>
              <a:rPr lang="en-US" sz="2800" dirty="0"/>
              <a:t>online solution for technical gadgets and appliances to consumers as one stop solution platform using internet. OSS will enable sellers to set up online store. Customers will be able to purchase products through virtual store. OSS would perform online business process automation such as one Shopping Cart management, Order Processing, Payment Processing, Customer Relationship Management as well as Shipment of ordered products.</a:t>
            </a:r>
          </a:p>
          <a:p>
            <a:r>
              <a:rPr lang="en-US" sz="2800" dirty="0"/>
              <a:t>	The aim is to made all technical gadgets which are rare / unknown on a single platform to ease development activity for development and ease of mankind living.</a:t>
            </a:r>
          </a:p>
        </p:txBody>
      </p:sp>
    </p:spTree>
    <p:extLst>
      <p:ext uri="{BB962C8B-B14F-4D97-AF65-F5344CB8AC3E}">
        <p14:creationId xmlns:p14="http://schemas.microsoft.com/office/powerpoint/2010/main" val="21565593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US" kern="0" dirty="0">
                  <a:solidFill>
                    <a:prstClr val="white"/>
                  </a:solidFill>
                  <a:latin typeface="Cambria" pitchFamily="18" charset="0"/>
                  <a:ea typeface="Cambria" pitchFamily="18" charset="0"/>
                </a:rPr>
                <a:t>Forgot Pass/Reset </a:t>
              </a:r>
              <a:r>
                <a:rPr lang="en-US" kern="0" dirty="0" smtClean="0">
                  <a:solidFill>
                    <a:prstClr val="white"/>
                  </a:solidFill>
                  <a:latin typeface="Cambria" pitchFamily="18" charset="0"/>
                  <a:ea typeface="Cambria" pitchFamily="18" charset="0"/>
                </a:rPr>
                <a:t>Password</a:t>
              </a:r>
              <a:endParaRPr lang="en-US" kern="0" dirty="0">
                <a:solidFill>
                  <a:prstClr val="white"/>
                </a:solidFill>
                <a:latin typeface="Cambria" pitchFamily="18" charset="0"/>
                <a:ea typeface="Cambria" pitchFamily="18" charset="0"/>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5" name="Group 4"/>
          <p:cNvGrpSpPr/>
          <p:nvPr/>
        </p:nvGrpSpPr>
        <p:grpSpPr>
          <a:xfrm>
            <a:off x="958836" y="882108"/>
            <a:ext cx="9151322" cy="5811989"/>
            <a:chOff x="958836" y="882108"/>
            <a:chExt cx="9151322" cy="5811989"/>
          </a:xfrm>
        </p:grpSpPr>
        <p:grpSp>
          <p:nvGrpSpPr>
            <p:cNvPr id="10" name="Group 9"/>
            <p:cNvGrpSpPr/>
            <p:nvPr/>
          </p:nvGrpSpPr>
          <p:grpSpPr>
            <a:xfrm>
              <a:off x="958836" y="1285336"/>
              <a:ext cx="9151322" cy="5408761"/>
              <a:chOff x="5749463" y="2877472"/>
              <a:chExt cx="5943600" cy="3145820"/>
            </a:xfrm>
          </p:grpSpPr>
          <p:pic>
            <p:nvPicPr>
              <p:cNvPr id="11" name="Picture 10"/>
              <p:cNvPicPr/>
              <p:nvPr/>
            </p:nvPicPr>
            <p:blipFill rotWithShape="1">
              <a:blip r:embed="rId2"/>
              <a:srcRect t="12870" r="283"/>
              <a:stretch/>
            </p:blipFill>
            <p:spPr>
              <a:xfrm>
                <a:off x="5749463" y="2877472"/>
                <a:ext cx="5926792" cy="2140615"/>
              </a:xfrm>
              <a:prstGeom prst="rect">
                <a:avLst/>
              </a:prstGeom>
            </p:spPr>
          </p:pic>
          <p:pic>
            <p:nvPicPr>
              <p:cNvPr id="12" name="Picture 11"/>
              <p:cNvPicPr/>
              <p:nvPr/>
            </p:nvPicPr>
            <p:blipFill>
              <a:blip r:embed="rId3"/>
              <a:stretch>
                <a:fillRect/>
              </a:stretch>
            </p:blipFill>
            <p:spPr>
              <a:xfrm>
                <a:off x="5749463" y="5018087"/>
                <a:ext cx="5943600" cy="1005205"/>
              </a:xfrm>
              <a:prstGeom prst="rect">
                <a:avLst/>
              </a:prstGeom>
            </p:spPr>
          </p:pic>
        </p:grpSp>
        <p:pic>
          <p:nvPicPr>
            <p:cNvPr id="4" name="Picture 3"/>
            <p:cNvPicPr>
              <a:picLocks noChangeAspect="1"/>
            </p:cNvPicPr>
            <p:nvPr/>
          </p:nvPicPr>
          <p:blipFill>
            <a:blip r:embed="rId4"/>
            <a:stretch>
              <a:fillRect/>
            </a:stretch>
          </p:blipFill>
          <p:spPr>
            <a:xfrm>
              <a:off x="958836" y="882108"/>
              <a:ext cx="9125443" cy="403228"/>
            </a:xfrm>
            <a:prstGeom prst="rect">
              <a:avLst/>
            </a:prstGeom>
          </p:spPr>
        </p:pic>
      </p:grpSp>
    </p:spTree>
    <p:extLst>
      <p:ext uri="{BB962C8B-B14F-4D97-AF65-F5344CB8AC3E}">
        <p14:creationId xmlns:p14="http://schemas.microsoft.com/office/powerpoint/2010/main" val="10894004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err="1" smtClean="0">
                  <a:ln>
                    <a:noFill/>
                  </a:ln>
                  <a:solidFill>
                    <a:prstClr val="white"/>
                  </a:solidFill>
                  <a:effectLst/>
                  <a:uLnTx/>
                  <a:uFillTx/>
                  <a:latin typeface="Cambria" pitchFamily="18" charset="0"/>
                  <a:ea typeface="Cambria" pitchFamily="18" charset="0"/>
                  <a:cs typeface="+mn-cs"/>
                </a:rPr>
                <a:t>SignUp</a:t>
              </a: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 Page</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 name="Group 2"/>
          <p:cNvGrpSpPr/>
          <p:nvPr/>
        </p:nvGrpSpPr>
        <p:grpSpPr>
          <a:xfrm>
            <a:off x="0" y="733659"/>
            <a:ext cx="5943600" cy="3372485"/>
            <a:chOff x="3124200" y="2245360"/>
            <a:chExt cx="5943600" cy="3372485"/>
          </a:xfrm>
        </p:grpSpPr>
        <p:pic>
          <p:nvPicPr>
            <p:cNvPr id="15" name="Picture 14"/>
            <p:cNvPicPr/>
            <p:nvPr/>
          </p:nvPicPr>
          <p:blipFill>
            <a:blip r:embed="rId2"/>
            <a:stretch>
              <a:fillRect/>
            </a:stretch>
          </p:blipFill>
          <p:spPr>
            <a:xfrm>
              <a:off x="3124200" y="2245360"/>
              <a:ext cx="5943600" cy="2367280"/>
            </a:xfrm>
            <a:prstGeom prst="rect">
              <a:avLst/>
            </a:prstGeom>
          </p:spPr>
        </p:pic>
        <p:pic>
          <p:nvPicPr>
            <p:cNvPr id="17" name="Picture 16"/>
            <p:cNvPicPr/>
            <p:nvPr/>
          </p:nvPicPr>
          <p:blipFill>
            <a:blip r:embed="rId3"/>
            <a:stretch>
              <a:fillRect/>
            </a:stretch>
          </p:blipFill>
          <p:spPr>
            <a:xfrm>
              <a:off x="3124200" y="4612640"/>
              <a:ext cx="5943600" cy="1005205"/>
            </a:xfrm>
            <a:prstGeom prst="rect">
              <a:avLst/>
            </a:prstGeom>
          </p:spPr>
        </p:pic>
      </p:grpSp>
      <p:grpSp>
        <p:nvGrpSpPr>
          <p:cNvPr id="6" name="Group 5"/>
          <p:cNvGrpSpPr/>
          <p:nvPr/>
        </p:nvGrpSpPr>
        <p:grpSpPr>
          <a:xfrm>
            <a:off x="6131560" y="1278849"/>
            <a:ext cx="5943600" cy="3424596"/>
            <a:chOff x="6781800" y="1603969"/>
            <a:chExt cx="5943600" cy="3424596"/>
          </a:xfrm>
        </p:grpSpPr>
        <p:pic>
          <p:nvPicPr>
            <p:cNvPr id="18" name="Picture 17"/>
            <p:cNvPicPr/>
            <p:nvPr/>
          </p:nvPicPr>
          <p:blipFill>
            <a:blip r:embed="rId4"/>
            <a:stretch>
              <a:fillRect/>
            </a:stretch>
          </p:blipFill>
          <p:spPr>
            <a:xfrm>
              <a:off x="6781800" y="1603969"/>
              <a:ext cx="5943600" cy="2360295"/>
            </a:xfrm>
            <a:prstGeom prst="rect">
              <a:avLst/>
            </a:prstGeom>
          </p:spPr>
        </p:pic>
        <p:pic>
          <p:nvPicPr>
            <p:cNvPr id="19" name="Picture 18"/>
            <p:cNvPicPr/>
            <p:nvPr/>
          </p:nvPicPr>
          <p:blipFill>
            <a:blip r:embed="rId3"/>
            <a:stretch>
              <a:fillRect/>
            </a:stretch>
          </p:blipFill>
          <p:spPr>
            <a:xfrm>
              <a:off x="6781800" y="4023360"/>
              <a:ext cx="5943600" cy="1005205"/>
            </a:xfrm>
            <a:prstGeom prst="rect">
              <a:avLst/>
            </a:prstGeom>
          </p:spPr>
        </p:pic>
      </p:grpSp>
      <p:pic>
        <p:nvPicPr>
          <p:cNvPr id="2" name="Picture 1"/>
          <p:cNvPicPr>
            <a:picLocks noChangeAspect="1"/>
          </p:cNvPicPr>
          <p:nvPr/>
        </p:nvPicPr>
        <p:blipFill>
          <a:blip r:embed="rId5"/>
          <a:stretch>
            <a:fillRect/>
          </a:stretch>
        </p:blipFill>
        <p:spPr>
          <a:xfrm>
            <a:off x="736600" y="4537144"/>
            <a:ext cx="4470400" cy="1862149"/>
          </a:xfrm>
          <a:prstGeom prst="rect">
            <a:avLst/>
          </a:prstGeom>
        </p:spPr>
      </p:pic>
    </p:spTree>
    <p:extLst>
      <p:ext uri="{BB962C8B-B14F-4D97-AF65-F5344CB8AC3E}">
        <p14:creationId xmlns:p14="http://schemas.microsoft.com/office/powerpoint/2010/main" val="37231680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Customer</a:t>
              </a:r>
              <a:r>
                <a:rPr kumimoji="0" lang="en-US" i="0" u="none" strike="noStrike" kern="0" cap="none" spc="0" normalizeH="0" noProof="0" dirty="0" smtClean="0">
                  <a:ln>
                    <a:noFill/>
                  </a:ln>
                  <a:solidFill>
                    <a:prstClr val="white"/>
                  </a:solidFill>
                  <a:effectLst/>
                  <a:uLnTx/>
                  <a:uFillTx/>
                  <a:latin typeface="Cambria" pitchFamily="18" charset="0"/>
                  <a:ea typeface="Cambria" pitchFamily="18" charset="0"/>
                  <a:cs typeface="+mn-cs"/>
                </a:rPr>
                <a:t> Home Page After Login</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9" name="Picture 8"/>
          <p:cNvPicPr/>
          <p:nvPr/>
        </p:nvPicPr>
        <p:blipFill>
          <a:blip r:embed="rId2"/>
          <a:stretch>
            <a:fillRect/>
          </a:stretch>
        </p:blipFill>
        <p:spPr>
          <a:xfrm>
            <a:off x="4424680" y="4472622"/>
            <a:ext cx="5943600" cy="2240915"/>
          </a:xfrm>
          <a:prstGeom prst="rect">
            <a:avLst/>
          </a:prstGeom>
        </p:spPr>
      </p:pic>
      <p:grpSp>
        <p:nvGrpSpPr>
          <p:cNvPr id="12" name="Group 11"/>
          <p:cNvGrpSpPr/>
          <p:nvPr/>
        </p:nvGrpSpPr>
        <p:grpSpPr>
          <a:xfrm>
            <a:off x="4278501" y="276962"/>
            <a:ext cx="7767320" cy="6730919"/>
            <a:chOff x="4042366" y="811800"/>
            <a:chExt cx="7767320" cy="6730919"/>
          </a:xfrm>
        </p:grpSpPr>
        <p:grpSp>
          <p:nvGrpSpPr>
            <p:cNvPr id="3" name="Group 2"/>
            <p:cNvGrpSpPr/>
            <p:nvPr/>
          </p:nvGrpSpPr>
          <p:grpSpPr>
            <a:xfrm>
              <a:off x="4042366" y="1156986"/>
              <a:ext cx="7767320" cy="6385733"/>
              <a:chOff x="4424680" y="619184"/>
              <a:chExt cx="5943600" cy="8069973"/>
            </a:xfrm>
          </p:grpSpPr>
          <p:pic>
            <p:nvPicPr>
              <p:cNvPr id="7" name="Picture 6"/>
              <p:cNvPicPr/>
              <p:nvPr/>
            </p:nvPicPr>
            <p:blipFill rotWithShape="1">
              <a:blip r:embed="rId3"/>
              <a:srcRect t="20457" r="482"/>
              <a:stretch/>
            </p:blipFill>
            <p:spPr>
              <a:xfrm>
                <a:off x="4424680" y="619184"/>
                <a:ext cx="5914996" cy="1610752"/>
              </a:xfrm>
              <a:prstGeom prst="rect">
                <a:avLst/>
              </a:prstGeom>
            </p:spPr>
          </p:pic>
          <p:grpSp>
            <p:nvGrpSpPr>
              <p:cNvPr id="2" name="Group 1"/>
              <p:cNvGrpSpPr/>
              <p:nvPr/>
            </p:nvGrpSpPr>
            <p:grpSpPr>
              <a:xfrm>
                <a:off x="4424680" y="2229937"/>
                <a:ext cx="5943600" cy="6459220"/>
                <a:chOff x="4424680" y="2229937"/>
                <a:chExt cx="5943600" cy="6459220"/>
              </a:xfrm>
            </p:grpSpPr>
            <p:pic>
              <p:nvPicPr>
                <p:cNvPr id="8" name="Picture 7"/>
                <p:cNvPicPr/>
                <p:nvPr/>
              </p:nvPicPr>
              <p:blipFill>
                <a:blip r:embed="rId4"/>
                <a:stretch>
                  <a:fillRect/>
                </a:stretch>
              </p:blipFill>
              <p:spPr>
                <a:xfrm>
                  <a:off x="4424680" y="2229937"/>
                  <a:ext cx="5943600" cy="2354580"/>
                </a:xfrm>
                <a:prstGeom prst="rect">
                  <a:avLst/>
                </a:prstGeom>
              </p:spPr>
            </p:pic>
            <p:pic>
              <p:nvPicPr>
                <p:cNvPr id="10" name="Picture 9"/>
                <p:cNvPicPr/>
                <p:nvPr/>
              </p:nvPicPr>
              <p:blipFill>
                <a:blip r:embed="rId2"/>
                <a:stretch>
                  <a:fillRect/>
                </a:stretch>
              </p:blipFill>
              <p:spPr>
                <a:xfrm>
                  <a:off x="4424680" y="4528570"/>
                  <a:ext cx="5943600" cy="2240915"/>
                </a:xfrm>
                <a:prstGeom prst="rect">
                  <a:avLst/>
                </a:prstGeom>
              </p:spPr>
            </p:pic>
            <p:pic>
              <p:nvPicPr>
                <p:cNvPr id="11" name="Picture 10"/>
                <p:cNvPicPr/>
                <p:nvPr/>
              </p:nvPicPr>
              <p:blipFill>
                <a:blip r:embed="rId5"/>
                <a:stretch>
                  <a:fillRect/>
                </a:stretch>
              </p:blipFill>
              <p:spPr>
                <a:xfrm>
                  <a:off x="4424680" y="6609532"/>
                  <a:ext cx="5943600" cy="2079625"/>
                </a:xfrm>
                <a:prstGeom prst="rect">
                  <a:avLst/>
                </a:prstGeom>
              </p:spPr>
            </p:pic>
          </p:grpSp>
        </p:grpSp>
        <p:pic>
          <p:nvPicPr>
            <p:cNvPr id="6" name="Picture 5"/>
            <p:cNvPicPr>
              <a:picLocks noChangeAspect="1"/>
            </p:cNvPicPr>
            <p:nvPr/>
          </p:nvPicPr>
          <p:blipFill>
            <a:blip r:embed="rId6"/>
            <a:stretch>
              <a:fillRect/>
            </a:stretch>
          </p:blipFill>
          <p:spPr>
            <a:xfrm>
              <a:off x="4094259" y="811800"/>
              <a:ext cx="7663534" cy="334600"/>
            </a:xfrm>
            <a:prstGeom prst="rect">
              <a:avLst/>
            </a:prstGeom>
          </p:spPr>
        </p:pic>
      </p:grpSp>
    </p:spTree>
    <p:extLst>
      <p:ext uri="{BB962C8B-B14F-4D97-AF65-F5344CB8AC3E}">
        <p14:creationId xmlns:p14="http://schemas.microsoft.com/office/powerpoint/2010/main" val="40480619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Customer</a:t>
              </a:r>
              <a:r>
                <a:rPr kumimoji="0" lang="en-US" i="0" u="none" strike="noStrike" kern="0" cap="none" spc="0" normalizeH="0" noProof="0" dirty="0" smtClean="0">
                  <a:ln>
                    <a:noFill/>
                  </a:ln>
                  <a:solidFill>
                    <a:prstClr val="white"/>
                  </a:solidFill>
                  <a:effectLst/>
                  <a:uLnTx/>
                  <a:uFillTx/>
                  <a:latin typeface="Cambria" pitchFamily="18" charset="0"/>
                  <a:ea typeface="Cambria" pitchFamily="18" charset="0"/>
                  <a:cs typeface="+mn-cs"/>
                </a:rPr>
                <a:t> Profile Info</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 name="Group 3"/>
          <p:cNvGrpSpPr/>
          <p:nvPr/>
        </p:nvGrpSpPr>
        <p:grpSpPr>
          <a:xfrm>
            <a:off x="338540" y="1230385"/>
            <a:ext cx="11481758" cy="5408760"/>
            <a:chOff x="414068" y="802257"/>
            <a:chExt cx="11481758" cy="5408760"/>
          </a:xfrm>
        </p:grpSpPr>
        <p:pic>
          <p:nvPicPr>
            <p:cNvPr id="8" name="Picture 7"/>
            <p:cNvPicPr/>
            <p:nvPr/>
          </p:nvPicPr>
          <p:blipFill>
            <a:blip r:embed="rId2"/>
            <a:stretch>
              <a:fillRect/>
            </a:stretch>
          </p:blipFill>
          <p:spPr>
            <a:xfrm>
              <a:off x="414069" y="4812672"/>
              <a:ext cx="11455877" cy="1398345"/>
            </a:xfrm>
            <a:prstGeom prst="rect">
              <a:avLst/>
            </a:prstGeom>
          </p:spPr>
        </p:pic>
        <p:pic>
          <p:nvPicPr>
            <p:cNvPr id="3" name="Picture 2"/>
            <p:cNvPicPr>
              <a:picLocks noChangeAspect="1"/>
            </p:cNvPicPr>
            <p:nvPr/>
          </p:nvPicPr>
          <p:blipFill rotWithShape="1">
            <a:blip r:embed="rId3"/>
            <a:srcRect t="10714" r="-226"/>
            <a:stretch/>
          </p:blipFill>
          <p:spPr>
            <a:xfrm>
              <a:off x="414068" y="802257"/>
              <a:ext cx="11481758" cy="4010414"/>
            </a:xfrm>
            <a:prstGeom prst="rect">
              <a:avLst/>
            </a:prstGeom>
          </p:spPr>
        </p:pic>
      </p:grpSp>
      <p:pic>
        <p:nvPicPr>
          <p:cNvPr id="10" name="Picture 9"/>
          <p:cNvPicPr>
            <a:picLocks noChangeAspect="1"/>
          </p:cNvPicPr>
          <p:nvPr/>
        </p:nvPicPr>
        <p:blipFill>
          <a:blip r:embed="rId4"/>
          <a:stretch>
            <a:fillRect/>
          </a:stretch>
        </p:blipFill>
        <p:spPr>
          <a:xfrm>
            <a:off x="338539" y="733245"/>
            <a:ext cx="11386294" cy="497140"/>
          </a:xfrm>
          <a:prstGeom prst="rect">
            <a:avLst/>
          </a:prstGeom>
        </p:spPr>
      </p:pic>
    </p:spTree>
    <p:extLst>
      <p:ext uri="{BB962C8B-B14F-4D97-AF65-F5344CB8AC3E}">
        <p14:creationId xmlns:p14="http://schemas.microsoft.com/office/powerpoint/2010/main" val="1654343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Customer</a:t>
              </a:r>
              <a:r>
                <a:rPr kumimoji="0" lang="en-US" i="0" u="none" strike="noStrike" kern="0" cap="none" spc="0" normalizeH="0" noProof="0" dirty="0" smtClean="0">
                  <a:ln>
                    <a:noFill/>
                  </a:ln>
                  <a:solidFill>
                    <a:prstClr val="white"/>
                  </a:solidFill>
                  <a:effectLst/>
                  <a:uLnTx/>
                  <a:uFillTx/>
                  <a:latin typeface="Cambria" pitchFamily="18" charset="0"/>
                  <a:ea typeface="Cambria" pitchFamily="18" charset="0"/>
                  <a:cs typeface="+mn-cs"/>
                </a:rPr>
                <a:t> Update Profile</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5" name="Group 4"/>
          <p:cNvGrpSpPr/>
          <p:nvPr/>
        </p:nvGrpSpPr>
        <p:grpSpPr>
          <a:xfrm>
            <a:off x="545574" y="756195"/>
            <a:ext cx="10998678" cy="5482044"/>
            <a:chOff x="491706" y="1246559"/>
            <a:chExt cx="10998678" cy="5482044"/>
          </a:xfrm>
        </p:grpSpPr>
        <p:grpSp>
          <p:nvGrpSpPr>
            <p:cNvPr id="4" name="Group 3"/>
            <p:cNvGrpSpPr/>
            <p:nvPr/>
          </p:nvGrpSpPr>
          <p:grpSpPr>
            <a:xfrm>
              <a:off x="491706" y="1682151"/>
              <a:ext cx="10998678" cy="5046452"/>
              <a:chOff x="552090" y="1755078"/>
              <a:chExt cx="10938294" cy="4973525"/>
            </a:xfrm>
          </p:grpSpPr>
          <p:pic>
            <p:nvPicPr>
              <p:cNvPr id="8" name="Picture 7"/>
              <p:cNvPicPr/>
              <p:nvPr/>
            </p:nvPicPr>
            <p:blipFill>
              <a:blip r:embed="rId2"/>
              <a:stretch>
                <a:fillRect/>
              </a:stretch>
            </p:blipFill>
            <p:spPr>
              <a:xfrm>
                <a:off x="552090" y="5199839"/>
                <a:ext cx="10938294" cy="1528764"/>
              </a:xfrm>
              <a:prstGeom prst="rect">
                <a:avLst/>
              </a:prstGeom>
            </p:spPr>
          </p:pic>
          <p:pic>
            <p:nvPicPr>
              <p:cNvPr id="3" name="Picture 2"/>
              <p:cNvPicPr>
                <a:picLocks noChangeAspect="1"/>
              </p:cNvPicPr>
              <p:nvPr/>
            </p:nvPicPr>
            <p:blipFill rotWithShape="1">
              <a:blip r:embed="rId3"/>
              <a:srcRect t="11567" r="1255"/>
              <a:stretch/>
            </p:blipFill>
            <p:spPr>
              <a:xfrm>
                <a:off x="552090" y="1755078"/>
                <a:ext cx="10801030" cy="3444761"/>
              </a:xfrm>
              <a:prstGeom prst="rect">
                <a:avLst/>
              </a:prstGeom>
            </p:spPr>
          </p:pic>
        </p:grpSp>
        <p:pic>
          <p:nvPicPr>
            <p:cNvPr id="2" name="Picture 1"/>
            <p:cNvPicPr>
              <a:picLocks noChangeAspect="1"/>
            </p:cNvPicPr>
            <p:nvPr/>
          </p:nvPicPr>
          <p:blipFill>
            <a:blip r:embed="rId4"/>
            <a:stretch>
              <a:fillRect/>
            </a:stretch>
          </p:blipFill>
          <p:spPr>
            <a:xfrm>
              <a:off x="491706" y="1246559"/>
              <a:ext cx="10860656" cy="474190"/>
            </a:xfrm>
            <a:prstGeom prst="rect">
              <a:avLst/>
            </a:prstGeom>
          </p:spPr>
        </p:pic>
      </p:grpSp>
    </p:spTree>
    <p:extLst>
      <p:ext uri="{BB962C8B-B14F-4D97-AF65-F5344CB8AC3E}">
        <p14:creationId xmlns:p14="http://schemas.microsoft.com/office/powerpoint/2010/main" val="35111628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Customer</a:t>
              </a:r>
              <a:r>
                <a:rPr kumimoji="0" lang="en-US" i="0" u="none" strike="noStrike" kern="0" cap="none" spc="0" normalizeH="0" noProof="0" dirty="0" smtClean="0">
                  <a:ln>
                    <a:noFill/>
                  </a:ln>
                  <a:solidFill>
                    <a:prstClr val="white"/>
                  </a:solidFill>
                  <a:effectLst/>
                  <a:uLnTx/>
                  <a:uFillTx/>
                  <a:latin typeface="Cambria" pitchFamily="18" charset="0"/>
                  <a:ea typeface="Cambria" pitchFamily="18" charset="0"/>
                  <a:cs typeface="+mn-cs"/>
                </a:rPr>
                <a:t> Orders</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5" name="Group 4"/>
          <p:cNvGrpSpPr/>
          <p:nvPr/>
        </p:nvGrpSpPr>
        <p:grpSpPr>
          <a:xfrm>
            <a:off x="362309" y="1209264"/>
            <a:ext cx="11197086" cy="5385710"/>
            <a:chOff x="362309" y="1209264"/>
            <a:chExt cx="11197086" cy="5385710"/>
          </a:xfrm>
        </p:grpSpPr>
        <p:grpSp>
          <p:nvGrpSpPr>
            <p:cNvPr id="4" name="Group 3"/>
            <p:cNvGrpSpPr/>
            <p:nvPr/>
          </p:nvGrpSpPr>
          <p:grpSpPr>
            <a:xfrm>
              <a:off x="422694" y="1431985"/>
              <a:ext cx="11136701" cy="5162989"/>
              <a:chOff x="469370" y="1508098"/>
              <a:chExt cx="11098652" cy="5302536"/>
            </a:xfrm>
          </p:grpSpPr>
          <p:pic>
            <p:nvPicPr>
              <p:cNvPr id="8" name="Picture 7"/>
              <p:cNvPicPr/>
              <p:nvPr/>
            </p:nvPicPr>
            <p:blipFill>
              <a:blip r:embed="rId2"/>
              <a:stretch>
                <a:fillRect/>
              </a:stretch>
            </p:blipFill>
            <p:spPr>
              <a:xfrm>
                <a:off x="469370" y="5077098"/>
                <a:ext cx="11098651" cy="1733536"/>
              </a:xfrm>
              <a:prstGeom prst="rect">
                <a:avLst/>
              </a:prstGeom>
            </p:spPr>
          </p:pic>
          <p:pic>
            <p:nvPicPr>
              <p:cNvPr id="3" name="Picture 2"/>
              <p:cNvPicPr>
                <a:picLocks noChangeAspect="1"/>
              </p:cNvPicPr>
              <p:nvPr/>
            </p:nvPicPr>
            <p:blipFill rotWithShape="1">
              <a:blip r:embed="rId3"/>
              <a:srcRect t="11390"/>
              <a:stretch/>
            </p:blipFill>
            <p:spPr>
              <a:xfrm>
                <a:off x="469370" y="1508098"/>
                <a:ext cx="11098652" cy="3584222"/>
              </a:xfrm>
              <a:prstGeom prst="rect">
                <a:avLst/>
              </a:prstGeom>
            </p:spPr>
          </p:pic>
        </p:grpSp>
        <p:pic>
          <p:nvPicPr>
            <p:cNvPr id="2" name="Picture 1"/>
            <p:cNvPicPr>
              <a:picLocks noChangeAspect="1"/>
            </p:cNvPicPr>
            <p:nvPr/>
          </p:nvPicPr>
          <p:blipFill>
            <a:blip r:embed="rId4"/>
            <a:stretch>
              <a:fillRect/>
            </a:stretch>
          </p:blipFill>
          <p:spPr>
            <a:xfrm>
              <a:off x="362309" y="1209264"/>
              <a:ext cx="11197085" cy="488879"/>
            </a:xfrm>
            <a:prstGeom prst="rect">
              <a:avLst/>
            </a:prstGeom>
          </p:spPr>
        </p:pic>
      </p:grpSp>
    </p:spTree>
    <p:extLst>
      <p:ext uri="{BB962C8B-B14F-4D97-AF65-F5344CB8AC3E}">
        <p14:creationId xmlns:p14="http://schemas.microsoft.com/office/powerpoint/2010/main" val="35329724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User Order Details</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 name="Group 14"/>
          <p:cNvGrpSpPr/>
          <p:nvPr/>
        </p:nvGrpSpPr>
        <p:grpSpPr>
          <a:xfrm>
            <a:off x="1139710" y="830270"/>
            <a:ext cx="9436273" cy="5846575"/>
            <a:chOff x="1139710" y="830270"/>
            <a:chExt cx="9436273" cy="5846575"/>
          </a:xfrm>
        </p:grpSpPr>
        <p:pic>
          <p:nvPicPr>
            <p:cNvPr id="16" name="Picture 15"/>
            <p:cNvPicPr/>
            <p:nvPr/>
          </p:nvPicPr>
          <p:blipFill>
            <a:blip r:embed="rId2"/>
            <a:stretch>
              <a:fillRect/>
            </a:stretch>
          </p:blipFill>
          <p:spPr>
            <a:xfrm>
              <a:off x="1139710" y="5356693"/>
              <a:ext cx="9436273" cy="1320152"/>
            </a:xfrm>
            <a:prstGeom prst="rect">
              <a:avLst/>
            </a:prstGeom>
          </p:spPr>
        </p:pic>
        <p:pic>
          <p:nvPicPr>
            <p:cNvPr id="17" name="Picture 16"/>
            <p:cNvPicPr>
              <a:picLocks noChangeAspect="1"/>
            </p:cNvPicPr>
            <p:nvPr/>
          </p:nvPicPr>
          <p:blipFill>
            <a:blip r:embed="rId3"/>
            <a:stretch>
              <a:fillRect/>
            </a:stretch>
          </p:blipFill>
          <p:spPr>
            <a:xfrm>
              <a:off x="1139710" y="830270"/>
              <a:ext cx="9436273" cy="4526423"/>
            </a:xfrm>
            <a:prstGeom prst="rect">
              <a:avLst/>
            </a:prstGeom>
          </p:spPr>
        </p:pic>
      </p:grpSp>
    </p:spTree>
    <p:extLst>
      <p:ext uri="{BB962C8B-B14F-4D97-AF65-F5344CB8AC3E}">
        <p14:creationId xmlns:p14="http://schemas.microsoft.com/office/powerpoint/2010/main" val="19157578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Cambria" pitchFamily="18" charset="0"/>
                  <a:ea typeface="Cambria" pitchFamily="18" charset="0"/>
                </a:rPr>
                <a:t>Customer Order </a:t>
              </a:r>
              <a:r>
                <a:rPr lang="en-US" kern="0" dirty="0" err="1" smtClean="0">
                  <a:solidFill>
                    <a:prstClr val="white"/>
                  </a:solidFill>
                  <a:latin typeface="Cambria" pitchFamily="18" charset="0"/>
                  <a:ea typeface="Cambria" pitchFamily="18" charset="0"/>
                </a:rPr>
                <a:t>Dowload</a:t>
              </a:r>
              <a:r>
                <a:rPr lang="en-US" kern="0" dirty="0" smtClean="0">
                  <a:solidFill>
                    <a:prstClr val="white"/>
                  </a:solidFill>
                  <a:latin typeface="Cambria" pitchFamily="18" charset="0"/>
                  <a:ea typeface="Cambria" pitchFamily="18" charset="0"/>
                </a:rPr>
                <a:t> Invoice</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5" name="Picture 4"/>
          <p:cNvPicPr>
            <a:picLocks noChangeAspect="1"/>
          </p:cNvPicPr>
          <p:nvPr/>
        </p:nvPicPr>
        <p:blipFill>
          <a:blip r:embed="rId2"/>
          <a:stretch>
            <a:fillRect/>
          </a:stretch>
        </p:blipFill>
        <p:spPr>
          <a:xfrm>
            <a:off x="543464" y="802256"/>
            <a:ext cx="11309064" cy="5499613"/>
          </a:xfrm>
          <a:prstGeom prst="rect">
            <a:avLst/>
          </a:prstGeom>
        </p:spPr>
      </p:pic>
    </p:spTree>
    <p:extLst>
      <p:ext uri="{BB962C8B-B14F-4D97-AF65-F5344CB8AC3E}">
        <p14:creationId xmlns:p14="http://schemas.microsoft.com/office/powerpoint/2010/main" val="20380590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Single</a:t>
              </a:r>
              <a:r>
                <a:rPr kumimoji="0" lang="en-US" i="0" u="none" strike="noStrike" kern="0" cap="none" spc="0" normalizeH="0" noProof="0" dirty="0" smtClean="0">
                  <a:ln>
                    <a:noFill/>
                  </a:ln>
                  <a:solidFill>
                    <a:prstClr val="white"/>
                  </a:solidFill>
                  <a:effectLst/>
                  <a:uLnTx/>
                  <a:uFillTx/>
                  <a:latin typeface="Cambria" pitchFamily="18" charset="0"/>
                  <a:ea typeface="Cambria" pitchFamily="18" charset="0"/>
                  <a:cs typeface="+mn-cs"/>
                </a:rPr>
                <a:t> Product Details</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 name="Group 3"/>
          <p:cNvGrpSpPr/>
          <p:nvPr/>
        </p:nvGrpSpPr>
        <p:grpSpPr>
          <a:xfrm>
            <a:off x="821906" y="1011468"/>
            <a:ext cx="9486661" cy="5699883"/>
            <a:chOff x="821906" y="1011468"/>
            <a:chExt cx="9486661" cy="5699883"/>
          </a:xfrm>
        </p:grpSpPr>
        <p:grpSp>
          <p:nvGrpSpPr>
            <p:cNvPr id="2" name="Group 1"/>
            <p:cNvGrpSpPr/>
            <p:nvPr/>
          </p:nvGrpSpPr>
          <p:grpSpPr>
            <a:xfrm>
              <a:off x="821906" y="1431985"/>
              <a:ext cx="9486661" cy="5279366"/>
              <a:chOff x="3399096" y="1257739"/>
              <a:chExt cx="5943601" cy="3381253"/>
            </a:xfrm>
          </p:grpSpPr>
          <p:pic>
            <p:nvPicPr>
              <p:cNvPr id="7" name="Picture 6"/>
              <p:cNvPicPr/>
              <p:nvPr/>
            </p:nvPicPr>
            <p:blipFill rotWithShape="1">
              <a:blip r:embed="rId2"/>
              <a:srcRect t="14120"/>
              <a:stretch/>
            </p:blipFill>
            <p:spPr>
              <a:xfrm>
                <a:off x="3399096" y="1257739"/>
                <a:ext cx="5943601" cy="2376048"/>
              </a:xfrm>
              <a:prstGeom prst="rect">
                <a:avLst/>
              </a:prstGeom>
            </p:spPr>
          </p:pic>
          <p:pic>
            <p:nvPicPr>
              <p:cNvPr id="8" name="Picture 7"/>
              <p:cNvPicPr/>
              <p:nvPr/>
            </p:nvPicPr>
            <p:blipFill>
              <a:blip r:embed="rId3"/>
              <a:stretch>
                <a:fillRect/>
              </a:stretch>
            </p:blipFill>
            <p:spPr>
              <a:xfrm>
                <a:off x="3399096" y="3633787"/>
                <a:ext cx="5943600" cy="1005205"/>
              </a:xfrm>
              <a:prstGeom prst="rect">
                <a:avLst/>
              </a:prstGeom>
            </p:spPr>
          </p:pic>
        </p:grpSp>
        <p:pic>
          <p:nvPicPr>
            <p:cNvPr id="3" name="Picture 2"/>
            <p:cNvPicPr>
              <a:picLocks noChangeAspect="1"/>
            </p:cNvPicPr>
            <p:nvPr/>
          </p:nvPicPr>
          <p:blipFill>
            <a:blip r:embed="rId4"/>
            <a:stretch>
              <a:fillRect/>
            </a:stretch>
          </p:blipFill>
          <p:spPr>
            <a:xfrm>
              <a:off x="821906" y="1011468"/>
              <a:ext cx="9486659" cy="420517"/>
            </a:xfrm>
            <a:prstGeom prst="rect">
              <a:avLst/>
            </a:prstGeom>
          </p:spPr>
        </p:pic>
      </p:grpSp>
    </p:spTree>
    <p:extLst>
      <p:ext uri="{BB962C8B-B14F-4D97-AF65-F5344CB8AC3E}">
        <p14:creationId xmlns:p14="http://schemas.microsoft.com/office/powerpoint/2010/main" val="3117689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1" y="204922"/>
            <a:ext cx="4502987"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Single Product Detail –</a:t>
              </a:r>
              <a:r>
                <a:rPr kumimoji="0" lang="en-US" i="0" u="none" strike="noStrike" kern="0" cap="none" spc="0" normalizeH="0" baseline="0" noProof="0" dirty="0" err="1" smtClean="0">
                  <a:ln>
                    <a:noFill/>
                  </a:ln>
                  <a:solidFill>
                    <a:prstClr val="white"/>
                  </a:solidFill>
                  <a:effectLst/>
                  <a:uLnTx/>
                  <a:uFillTx/>
                  <a:latin typeface="Cambria" pitchFamily="18" charset="0"/>
                  <a:ea typeface="Cambria" pitchFamily="18" charset="0"/>
                  <a:cs typeface="+mn-cs"/>
                </a:rPr>
                <a:t>Ou</a:t>
              </a:r>
              <a:r>
                <a:rPr lang="en-US" kern="0" dirty="0" smtClean="0">
                  <a:solidFill>
                    <a:prstClr val="white"/>
                  </a:solidFill>
                  <a:latin typeface="Cambria" pitchFamily="18" charset="0"/>
                  <a:ea typeface="Cambria" pitchFamily="18" charset="0"/>
                </a:rPr>
                <a:t>t of stock</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 name="Group 3"/>
          <p:cNvGrpSpPr/>
          <p:nvPr/>
        </p:nvGrpSpPr>
        <p:grpSpPr>
          <a:xfrm>
            <a:off x="1784378" y="1191175"/>
            <a:ext cx="8368913" cy="5666823"/>
            <a:chOff x="1784378" y="1191175"/>
            <a:chExt cx="8368913" cy="5666823"/>
          </a:xfrm>
        </p:grpSpPr>
        <p:grpSp>
          <p:nvGrpSpPr>
            <p:cNvPr id="2" name="Group 1"/>
            <p:cNvGrpSpPr/>
            <p:nvPr/>
          </p:nvGrpSpPr>
          <p:grpSpPr>
            <a:xfrm>
              <a:off x="1784378" y="1561381"/>
              <a:ext cx="8368913" cy="5296617"/>
              <a:chOff x="3185160" y="1494477"/>
              <a:chExt cx="5943600" cy="3424550"/>
            </a:xfrm>
          </p:grpSpPr>
          <p:pic>
            <p:nvPicPr>
              <p:cNvPr id="7" name="Picture 6"/>
              <p:cNvPicPr/>
              <p:nvPr/>
            </p:nvPicPr>
            <p:blipFill rotWithShape="1">
              <a:blip r:embed="rId2"/>
              <a:srcRect l="1" t="14170" r="206"/>
              <a:stretch/>
            </p:blipFill>
            <p:spPr>
              <a:xfrm>
                <a:off x="3185161" y="1494477"/>
                <a:ext cx="5931347" cy="2419345"/>
              </a:xfrm>
              <a:prstGeom prst="rect">
                <a:avLst/>
              </a:prstGeom>
            </p:spPr>
          </p:pic>
          <p:pic>
            <p:nvPicPr>
              <p:cNvPr id="8" name="Picture 7"/>
              <p:cNvPicPr/>
              <p:nvPr/>
            </p:nvPicPr>
            <p:blipFill>
              <a:blip r:embed="rId3"/>
              <a:stretch>
                <a:fillRect/>
              </a:stretch>
            </p:blipFill>
            <p:spPr>
              <a:xfrm>
                <a:off x="3185160" y="3913822"/>
                <a:ext cx="5943600" cy="1005205"/>
              </a:xfrm>
              <a:prstGeom prst="rect">
                <a:avLst/>
              </a:prstGeom>
            </p:spPr>
          </p:pic>
        </p:grpSp>
        <p:pic>
          <p:nvPicPr>
            <p:cNvPr id="3" name="Picture 2"/>
            <p:cNvPicPr>
              <a:picLocks noChangeAspect="1"/>
            </p:cNvPicPr>
            <p:nvPr/>
          </p:nvPicPr>
          <p:blipFill>
            <a:blip r:embed="rId4"/>
            <a:stretch>
              <a:fillRect/>
            </a:stretch>
          </p:blipFill>
          <p:spPr>
            <a:xfrm>
              <a:off x="1784378" y="1191175"/>
              <a:ext cx="8351661" cy="370206"/>
            </a:xfrm>
            <a:prstGeom prst="rect">
              <a:avLst/>
            </a:prstGeom>
          </p:spPr>
        </p:pic>
      </p:grpSp>
    </p:spTree>
    <p:extLst>
      <p:ext uri="{BB962C8B-B14F-4D97-AF65-F5344CB8AC3E}">
        <p14:creationId xmlns:p14="http://schemas.microsoft.com/office/powerpoint/2010/main" val="877174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92187E71-F354-4022-A1A8-34A7FE507D25}"/>
              </a:ext>
            </a:extLst>
          </p:cNvPr>
          <p:cNvGrpSpPr/>
          <p:nvPr/>
        </p:nvGrpSpPr>
        <p:grpSpPr>
          <a:xfrm>
            <a:off x="0" y="303363"/>
            <a:ext cx="6843252" cy="48524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xmlns=""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xmlns=""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Technology Used </a:t>
              </a:r>
            </a:p>
          </p:txBody>
        </p:sp>
        <p:sp>
          <p:nvSpPr>
            <p:cNvPr id="13" name="Arrow: Chevron 18">
              <a:extLst>
                <a:ext uri="{FF2B5EF4-FFF2-40B4-BE49-F238E27FC236}">
                  <a16:creationId xmlns:a16="http://schemas.microsoft.com/office/drawing/2014/main" xmlns=""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xmlns=""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xmlns="" id="{98DB54B5-713C-4035-84E2-A4832DE95BB4}"/>
              </a:ext>
            </a:extLst>
          </p:cNvPr>
          <p:cNvSpPr txBox="1"/>
          <p:nvPr/>
        </p:nvSpPr>
        <p:spPr>
          <a:xfrm>
            <a:off x="263844" y="1366581"/>
            <a:ext cx="11248103" cy="8217634"/>
          </a:xfrm>
          <a:prstGeom prst="rect">
            <a:avLst/>
          </a:prstGeom>
          <a:noFill/>
        </p:spPr>
        <p:txBody>
          <a:bodyPr wrap="square">
            <a:spAutoFit/>
          </a:bodyPr>
          <a:lstStyle/>
          <a:p>
            <a:pPr marL="0" indent="0" algn="just">
              <a:buNone/>
            </a:pPr>
            <a:r>
              <a:rPr lang="en-IN" sz="2400" dirty="0">
                <a:latin typeface="Cambria" pitchFamily="18" charset="0"/>
                <a:ea typeface="Cambria" pitchFamily="18" charset="0"/>
                <a:cs typeface="Times New Roman" panose="02020603050405020304" pitchFamily="18" charset="0"/>
              </a:rPr>
              <a:t>We used Java Spring-Boot as </a:t>
            </a:r>
            <a:r>
              <a:rPr lang="en-IN" sz="2400" dirty="0" smtClean="0">
                <a:latin typeface="Cambria" pitchFamily="18" charset="0"/>
                <a:ea typeface="Cambria" pitchFamily="18" charset="0"/>
                <a:cs typeface="Times New Roman" panose="02020603050405020304" pitchFamily="18" charset="0"/>
              </a:rPr>
              <a:t>backend ,MySQL for Database and React </a:t>
            </a:r>
            <a:r>
              <a:rPr lang="en-IN" sz="2400" dirty="0">
                <a:latin typeface="Cambria" pitchFamily="18" charset="0"/>
                <a:ea typeface="Cambria" pitchFamily="18" charset="0"/>
                <a:cs typeface="Times New Roman" panose="02020603050405020304" pitchFamily="18" charset="0"/>
              </a:rPr>
              <a:t>JS as </a:t>
            </a:r>
            <a:r>
              <a:rPr lang="en-IN" sz="2400" dirty="0" smtClean="0">
                <a:latin typeface="Cambria" pitchFamily="18" charset="0"/>
                <a:ea typeface="Cambria" pitchFamily="18" charset="0"/>
                <a:cs typeface="Times New Roman" panose="02020603050405020304" pitchFamily="18" charset="0"/>
              </a:rPr>
              <a:t>Frontend </a:t>
            </a:r>
            <a:r>
              <a:rPr lang="en-IN" sz="2400" dirty="0">
                <a:latin typeface="Cambria" pitchFamily="18" charset="0"/>
                <a:ea typeface="Cambria" pitchFamily="18" charset="0"/>
                <a:cs typeface="Times New Roman" panose="02020603050405020304" pitchFamily="18" charset="0"/>
              </a:rPr>
              <a:t>in our Project</a:t>
            </a:r>
            <a:r>
              <a:rPr lang="en-IN" sz="2400" dirty="0" smtClean="0">
                <a:latin typeface="Cambria" pitchFamily="18" charset="0"/>
                <a:ea typeface="Cambria" pitchFamily="18" charset="0"/>
                <a:cs typeface="Times New Roman" panose="02020603050405020304" pitchFamily="18" charset="0"/>
              </a:rPr>
              <a:t>.</a:t>
            </a:r>
            <a:endParaRPr lang="en-IN" sz="2400" dirty="0">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2400" b="0"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 </a:t>
            </a:r>
            <a:r>
              <a:rPr lang="en-US" sz="2400" b="1"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Spring-Boot :–</a:t>
            </a:r>
            <a:r>
              <a:rPr lang="en-US" sz="2400" b="0"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 </a:t>
            </a:r>
          </a:p>
          <a:p>
            <a:pPr marL="594360" lvl="2" indent="0" algn="just">
              <a:buNone/>
            </a:pPr>
            <a:r>
              <a:rPr lang="en-US" sz="2400" b="0" i="0" dirty="0">
                <a:solidFill>
                  <a:srgbClr val="202124"/>
                </a:solidFill>
                <a:effectLst/>
                <a:latin typeface="Cambria" pitchFamily="18" charset="0"/>
                <a:ea typeface="Cambria" pitchFamily="18" charset="0"/>
                <a:cs typeface="Times New Roman" panose="02020603050405020304" pitchFamily="18" charset="0"/>
              </a:rPr>
              <a:t>	</a:t>
            </a:r>
            <a:r>
              <a:rPr lang="en-US" sz="2400" b="0" i="0" dirty="0">
                <a:effectLst/>
                <a:latin typeface="Cambria" pitchFamily="18" charset="0"/>
                <a:ea typeface="Cambria" pitchFamily="18" charset="0"/>
                <a:cs typeface="Times New Roman" panose="02020603050405020304" pitchFamily="18" charset="0"/>
              </a:rPr>
              <a:t>The main goal of the </a:t>
            </a:r>
            <a:r>
              <a:rPr lang="en-US" sz="2400" b="1" i="0" dirty="0">
                <a:effectLst/>
                <a:latin typeface="Cambria" pitchFamily="18" charset="0"/>
                <a:ea typeface="Cambria" pitchFamily="18" charset="0"/>
                <a:cs typeface="Times New Roman" panose="02020603050405020304" pitchFamily="18" charset="0"/>
              </a:rPr>
              <a:t>Spring Boot</a:t>
            </a:r>
            <a:r>
              <a:rPr lang="en-US" sz="2400" b="0" i="0" dirty="0">
                <a:effectLst/>
                <a:latin typeface="Cambria" pitchFamily="18" charset="0"/>
                <a:ea typeface="Cambria" pitchFamily="18" charset="0"/>
                <a:cs typeface="Times New Roman" panose="02020603050405020304" pitchFamily="18" charset="0"/>
              </a:rPr>
              <a:t> framework is to reduce overall development </a:t>
            </a:r>
            <a:r>
              <a:rPr lang="en-US" sz="2400" b="0" i="0" dirty="0" smtClean="0">
                <a:effectLst/>
                <a:latin typeface="Cambria" pitchFamily="18" charset="0"/>
                <a:ea typeface="Cambria" pitchFamily="18" charset="0"/>
                <a:cs typeface="Times New Roman" panose="02020603050405020304" pitchFamily="18" charset="0"/>
              </a:rPr>
              <a:t>time </a:t>
            </a:r>
            <a:r>
              <a:rPr lang="en-US" sz="2400" b="0" i="0" dirty="0">
                <a:effectLst/>
                <a:latin typeface="Cambria" pitchFamily="18" charset="0"/>
                <a:ea typeface="Cambria" pitchFamily="18" charset="0"/>
                <a:cs typeface="Times New Roman" panose="02020603050405020304" pitchFamily="18" charset="0"/>
              </a:rPr>
              <a:t>and increase efficiency</a:t>
            </a:r>
            <a:r>
              <a:rPr lang="en-US" sz="2400" b="0" i="0" dirty="0" smtClean="0">
                <a:solidFill>
                  <a:srgbClr val="202124"/>
                </a:solidFill>
                <a:effectLst/>
                <a:latin typeface="Cambria" pitchFamily="18" charset="0"/>
                <a:ea typeface="Cambria" pitchFamily="18" charset="0"/>
                <a:cs typeface="Times New Roman" panose="02020603050405020304" pitchFamily="18" charset="0"/>
              </a:rPr>
              <a:t>.</a:t>
            </a:r>
            <a:r>
              <a:rPr lang="en-US" sz="2400" b="1" dirty="0"/>
              <a:t> It reduces lots of development time and increases productivity</a:t>
            </a:r>
            <a:r>
              <a:rPr lang="en-US" sz="2400" dirty="0"/>
              <a:t>. It avoids writing lots of boilerplate Code, Annotations and XML Configuration. It is very easy to integrate Spring Boot Application with its Spring Ecosystem like Spring JDBC, Spring ORM, Spring Data, Spring Security etc.</a:t>
            </a:r>
            <a:r>
              <a:rPr lang="en-US" sz="2400" dirty="0" smtClean="0">
                <a:solidFill>
                  <a:schemeClr val="bg1"/>
                </a:solidFill>
                <a:latin typeface="Cambria" pitchFamily="18" charset="0"/>
                <a:ea typeface="Cambria" pitchFamily="18" charset="0"/>
              </a:rPr>
              <a:t> </a:t>
            </a:r>
          </a:p>
          <a:p>
            <a:pPr algn="just">
              <a:buFont typeface="Wingdings" panose="05000000000000000000" pitchFamily="2" charset="2"/>
              <a:buChar char="v"/>
            </a:pP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smtClean="0">
                <a:solidFill>
                  <a:schemeClr val="tx2">
                    <a:lumMod val="40000"/>
                    <a:lumOff val="60000"/>
                  </a:schemeClr>
                </a:solidFill>
                <a:latin typeface="Cambria" pitchFamily="18" charset="0"/>
                <a:ea typeface="Cambria" pitchFamily="18" charset="0"/>
                <a:cs typeface="Times New Roman" panose="02020603050405020304" pitchFamily="18" charset="0"/>
              </a:rPr>
              <a:t>MySQL:–</a:t>
            </a:r>
            <a:r>
              <a:rPr lang="en-US" sz="2400" dirty="0" smtClean="0">
                <a:solidFill>
                  <a:schemeClr val="tx2">
                    <a:lumMod val="40000"/>
                    <a:lumOff val="60000"/>
                  </a:schemeClr>
                </a:solidFill>
                <a:latin typeface="Cambria" pitchFamily="18" charset="0"/>
                <a:ea typeface="Cambria" pitchFamily="18" charset="0"/>
                <a:cs typeface="Times New Roman" panose="02020603050405020304" pitchFamily="18" charset="0"/>
              </a:rPr>
              <a:t> </a:t>
            </a:r>
            <a:endPar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endParaRPr>
          </a:p>
          <a:p>
            <a:pPr marL="594360" lvl="2" algn="just"/>
            <a:r>
              <a:rPr lang="en-US" sz="2400" dirty="0">
                <a:solidFill>
                  <a:srgbClr val="202124"/>
                </a:solidFill>
                <a:latin typeface="Cambria" pitchFamily="18" charset="0"/>
                <a:ea typeface="Cambria" pitchFamily="18" charset="0"/>
                <a:cs typeface="Times New Roman" panose="02020603050405020304" pitchFamily="18" charset="0"/>
              </a:rPr>
              <a:t>	</a:t>
            </a:r>
            <a:r>
              <a:rPr lang="en-US" sz="2400" dirty="0"/>
              <a:t>MySQL is a free-to-use, open-source database that facilitates effective management of databases by connecting them to the software. It is a stable, reliable and powerful solution with advanced features like the </a:t>
            </a:r>
            <a:r>
              <a:rPr lang="en-US" sz="2400" dirty="0" smtClean="0"/>
              <a:t>following:</a:t>
            </a:r>
            <a:r>
              <a:rPr lang="en-US" sz="2400" dirty="0"/>
              <a:t>1.    Data Security</a:t>
            </a:r>
          </a:p>
          <a:p>
            <a:pPr marL="594360" lvl="2" algn="just"/>
            <a:r>
              <a:rPr lang="en-US" sz="2400" dirty="0" smtClean="0"/>
              <a:t>2.On-DemandScalability 3.High Performance 4.Round-The-Clock Uptime 5. Comprehensive </a:t>
            </a:r>
            <a:r>
              <a:rPr lang="en-US" sz="2400" dirty="0"/>
              <a:t>Transactional </a:t>
            </a:r>
            <a:r>
              <a:rPr lang="en-US" sz="2400" dirty="0" smtClean="0"/>
              <a:t>Support  6. Complete </a:t>
            </a:r>
            <a:r>
              <a:rPr lang="en-US" sz="2400" dirty="0"/>
              <a:t>Workflow </a:t>
            </a:r>
            <a:r>
              <a:rPr lang="en-US" sz="2400" dirty="0" smtClean="0"/>
              <a:t>Control  7.Reduced </a:t>
            </a:r>
            <a:r>
              <a:rPr lang="en-US" sz="2400" dirty="0"/>
              <a:t>Total Cost Of </a:t>
            </a:r>
            <a:r>
              <a:rPr lang="en-US" sz="2400" dirty="0" smtClean="0"/>
              <a:t>Ownership </a:t>
            </a:r>
            <a:r>
              <a:rPr lang="en-US" sz="2400" dirty="0"/>
              <a:t>8.The Flexibility Of Open Source</a:t>
            </a:r>
          </a:p>
          <a:p>
            <a:pPr marL="594360" lvl="2" algn="just"/>
            <a:endParaRPr lang="en-US" sz="2400" dirty="0"/>
          </a:p>
          <a:p>
            <a:pPr marL="594360" lvl="2" algn="just"/>
            <a:endParaRPr lang="en-US" sz="2400" dirty="0"/>
          </a:p>
          <a:p>
            <a:pPr marL="594360" lvl="2" algn="just"/>
            <a:endParaRPr lang="en-US" sz="2400" dirty="0" smtClean="0"/>
          </a:p>
          <a:p>
            <a:pPr marL="594360" lvl="2" algn="just"/>
            <a:endParaRPr lang="en-US" sz="2400" dirty="0"/>
          </a:p>
          <a:p>
            <a:pPr marL="594360" lvl="2" algn="just"/>
            <a:endParaRPr lang="en-US" sz="2400" dirty="0"/>
          </a:p>
          <a:p>
            <a:pPr marL="594360" lvl="2" algn="just"/>
            <a:endParaRPr lang="en-US" sz="2400" dirty="0" smtClean="0"/>
          </a:p>
          <a:p>
            <a:pPr marL="594360" lvl="2" indent="0" algn="just">
              <a:buNone/>
            </a:pPr>
            <a:endParaRPr lang="en-US" sz="2400" dirty="0">
              <a:solidFill>
                <a:srgbClr val="202124"/>
              </a:solidFill>
              <a:latin typeface="Cambria" pitchFamily="18" charset="0"/>
              <a:ea typeface="Cambria" pitchFamily="18" charset="0"/>
              <a:cs typeface="Times New Roman" panose="02020603050405020304" pitchFamily="18" charset="0"/>
            </a:endParaRPr>
          </a:p>
        </p:txBody>
      </p:sp>
    </p:spTree>
    <p:extLst>
      <p:ext uri="{BB962C8B-B14F-4D97-AF65-F5344CB8AC3E}">
        <p14:creationId xmlns:p14="http://schemas.microsoft.com/office/powerpoint/2010/main" val="1345606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1" y="204922"/>
            <a:ext cx="4502987"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Shopping Cart</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5" name="Picture 4"/>
          <p:cNvPicPr>
            <a:picLocks noChangeAspect="1"/>
          </p:cNvPicPr>
          <p:nvPr/>
        </p:nvPicPr>
        <p:blipFill>
          <a:blip r:embed="rId2"/>
          <a:stretch>
            <a:fillRect/>
          </a:stretch>
        </p:blipFill>
        <p:spPr>
          <a:xfrm>
            <a:off x="904240" y="1229360"/>
            <a:ext cx="10373113" cy="5063652"/>
          </a:xfrm>
          <a:prstGeom prst="rect">
            <a:avLst/>
          </a:prstGeom>
        </p:spPr>
      </p:pic>
    </p:spTree>
    <p:extLst>
      <p:ext uri="{BB962C8B-B14F-4D97-AF65-F5344CB8AC3E}">
        <p14:creationId xmlns:p14="http://schemas.microsoft.com/office/powerpoint/2010/main" val="11238111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Products</a:t>
              </a:r>
              <a:r>
                <a:rPr kumimoji="0" lang="en-US" i="0" u="none" strike="noStrike" kern="0" cap="none" spc="0" normalizeH="0" noProof="0" dirty="0" smtClean="0">
                  <a:ln>
                    <a:noFill/>
                  </a:ln>
                  <a:solidFill>
                    <a:prstClr val="white"/>
                  </a:solidFill>
                  <a:effectLst/>
                  <a:uLnTx/>
                  <a:uFillTx/>
                  <a:latin typeface="Cambria" pitchFamily="18" charset="0"/>
                  <a:ea typeface="Cambria" pitchFamily="18" charset="0"/>
                  <a:cs typeface="+mn-cs"/>
                </a:rPr>
                <a:t> in cart</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 name="Group 3"/>
          <p:cNvGrpSpPr/>
          <p:nvPr/>
        </p:nvGrpSpPr>
        <p:grpSpPr>
          <a:xfrm>
            <a:off x="4536440" y="648929"/>
            <a:ext cx="6902186" cy="5311924"/>
            <a:chOff x="4536440" y="648929"/>
            <a:chExt cx="5979160" cy="4377450"/>
          </a:xfrm>
        </p:grpSpPr>
        <p:grpSp>
          <p:nvGrpSpPr>
            <p:cNvPr id="2" name="Group 1"/>
            <p:cNvGrpSpPr/>
            <p:nvPr/>
          </p:nvGrpSpPr>
          <p:grpSpPr>
            <a:xfrm>
              <a:off x="4536440" y="648929"/>
              <a:ext cx="5979160" cy="4377450"/>
              <a:chOff x="4536440" y="648929"/>
              <a:chExt cx="5979160" cy="4377450"/>
            </a:xfrm>
          </p:grpSpPr>
          <p:pic>
            <p:nvPicPr>
              <p:cNvPr id="7" name="Picture 6"/>
              <p:cNvPicPr/>
              <p:nvPr/>
            </p:nvPicPr>
            <p:blipFill rotWithShape="1">
              <a:blip r:embed="rId2"/>
              <a:srcRect l="-1" t="15175" r="-598"/>
              <a:stretch/>
            </p:blipFill>
            <p:spPr>
              <a:xfrm>
                <a:off x="4536440" y="648929"/>
                <a:ext cx="5979160" cy="2273060"/>
              </a:xfrm>
              <a:prstGeom prst="rect">
                <a:avLst/>
              </a:prstGeom>
            </p:spPr>
          </p:pic>
          <p:pic>
            <p:nvPicPr>
              <p:cNvPr id="8" name="Picture 7"/>
              <p:cNvPicPr/>
              <p:nvPr/>
            </p:nvPicPr>
            <p:blipFill>
              <a:blip r:embed="rId3"/>
              <a:stretch>
                <a:fillRect/>
              </a:stretch>
            </p:blipFill>
            <p:spPr>
              <a:xfrm>
                <a:off x="4536440" y="2921989"/>
                <a:ext cx="5943600" cy="2104390"/>
              </a:xfrm>
              <a:prstGeom prst="rect">
                <a:avLst/>
              </a:prstGeom>
            </p:spPr>
          </p:pic>
        </p:grpSp>
        <p:pic>
          <p:nvPicPr>
            <p:cNvPr id="3" name="Picture 2"/>
            <p:cNvPicPr>
              <a:picLocks noChangeAspect="1"/>
            </p:cNvPicPr>
            <p:nvPr/>
          </p:nvPicPr>
          <p:blipFill>
            <a:blip r:embed="rId4"/>
            <a:stretch>
              <a:fillRect/>
            </a:stretch>
          </p:blipFill>
          <p:spPr>
            <a:xfrm>
              <a:off x="4536440" y="892477"/>
              <a:ext cx="5943600" cy="263463"/>
            </a:xfrm>
            <a:prstGeom prst="rect">
              <a:avLst/>
            </a:prstGeom>
          </p:spPr>
        </p:pic>
      </p:grpSp>
    </p:spTree>
    <p:extLst>
      <p:ext uri="{BB962C8B-B14F-4D97-AF65-F5344CB8AC3E}">
        <p14:creationId xmlns:p14="http://schemas.microsoft.com/office/powerpoint/2010/main" val="29077163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err="1" smtClean="0">
                  <a:ln>
                    <a:noFill/>
                  </a:ln>
                  <a:solidFill>
                    <a:prstClr val="white"/>
                  </a:solidFill>
                  <a:effectLst/>
                  <a:uLnTx/>
                  <a:uFillTx/>
                  <a:latin typeface="Cambria" pitchFamily="18" charset="0"/>
                  <a:ea typeface="Cambria" pitchFamily="18" charset="0"/>
                  <a:cs typeface="+mn-cs"/>
                </a:rPr>
                <a:t>RazorPay</a:t>
              </a:r>
              <a:r>
                <a:rPr kumimoji="0" lang="en-US" i="0" u="none" strike="noStrike" kern="0" cap="none" spc="0" normalizeH="0" noProof="0" dirty="0" smtClean="0">
                  <a:ln>
                    <a:noFill/>
                  </a:ln>
                  <a:solidFill>
                    <a:prstClr val="white"/>
                  </a:solidFill>
                  <a:effectLst/>
                  <a:uLnTx/>
                  <a:uFillTx/>
                  <a:latin typeface="Cambria" pitchFamily="18" charset="0"/>
                  <a:ea typeface="Cambria" pitchFamily="18" charset="0"/>
                  <a:cs typeface="+mn-cs"/>
                </a:rPr>
                <a:t> Payment Processing</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7" name="Picture 6"/>
          <p:cNvPicPr/>
          <p:nvPr/>
        </p:nvPicPr>
        <p:blipFill>
          <a:blip r:embed="rId2"/>
          <a:stretch>
            <a:fillRect/>
          </a:stretch>
        </p:blipFill>
        <p:spPr>
          <a:xfrm>
            <a:off x="1626270" y="885483"/>
            <a:ext cx="9432794" cy="5860374"/>
          </a:xfrm>
          <a:prstGeom prst="rect">
            <a:avLst/>
          </a:prstGeom>
        </p:spPr>
      </p:pic>
    </p:spTree>
    <p:extLst>
      <p:ext uri="{BB962C8B-B14F-4D97-AF65-F5344CB8AC3E}">
        <p14:creationId xmlns:p14="http://schemas.microsoft.com/office/powerpoint/2010/main" val="36689233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Payment</a:t>
              </a:r>
              <a:r>
                <a:rPr kumimoji="0" lang="en-US" i="0" u="none" strike="noStrike" kern="0" cap="none" spc="0" normalizeH="0" noProof="0" dirty="0" smtClean="0">
                  <a:ln>
                    <a:noFill/>
                  </a:ln>
                  <a:solidFill>
                    <a:prstClr val="white"/>
                  </a:solidFill>
                  <a:effectLst/>
                  <a:uLnTx/>
                  <a:uFillTx/>
                  <a:latin typeface="Cambria" pitchFamily="18" charset="0"/>
                  <a:ea typeface="Cambria" pitchFamily="18" charset="0"/>
                  <a:cs typeface="+mn-cs"/>
                </a:rPr>
                <a:t> Successful</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4" name="Picture 3"/>
          <p:cNvPicPr>
            <a:picLocks noChangeAspect="1"/>
          </p:cNvPicPr>
          <p:nvPr/>
        </p:nvPicPr>
        <p:blipFill>
          <a:blip r:embed="rId2"/>
          <a:stretch>
            <a:fillRect/>
          </a:stretch>
        </p:blipFill>
        <p:spPr>
          <a:xfrm>
            <a:off x="724619" y="940279"/>
            <a:ext cx="10524227" cy="4944194"/>
          </a:xfrm>
          <a:prstGeom prst="rect">
            <a:avLst/>
          </a:prstGeom>
        </p:spPr>
      </p:pic>
    </p:spTree>
    <p:extLst>
      <p:ext uri="{BB962C8B-B14F-4D97-AF65-F5344CB8AC3E}">
        <p14:creationId xmlns:p14="http://schemas.microsoft.com/office/powerpoint/2010/main" val="21130564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Search Feature</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3" name="Picture 2"/>
          <p:cNvPicPr>
            <a:picLocks noChangeAspect="1"/>
          </p:cNvPicPr>
          <p:nvPr/>
        </p:nvPicPr>
        <p:blipFill>
          <a:blip r:embed="rId2"/>
          <a:stretch>
            <a:fillRect/>
          </a:stretch>
        </p:blipFill>
        <p:spPr>
          <a:xfrm>
            <a:off x="336430" y="772244"/>
            <a:ext cx="12192000" cy="5848350"/>
          </a:xfrm>
          <a:prstGeom prst="rect">
            <a:avLst/>
          </a:prstGeom>
        </p:spPr>
      </p:pic>
    </p:spTree>
    <p:extLst>
      <p:ext uri="{BB962C8B-B14F-4D97-AF65-F5344CB8AC3E}">
        <p14:creationId xmlns:p14="http://schemas.microsoft.com/office/powerpoint/2010/main" val="42402143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Sort: by price low to high</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3" name="Picture 2"/>
          <p:cNvPicPr>
            <a:picLocks noChangeAspect="1"/>
          </p:cNvPicPr>
          <p:nvPr/>
        </p:nvPicPr>
        <p:blipFill>
          <a:blip r:embed="rId2"/>
          <a:stretch>
            <a:fillRect/>
          </a:stretch>
        </p:blipFill>
        <p:spPr>
          <a:xfrm>
            <a:off x="560717" y="785651"/>
            <a:ext cx="11570898" cy="5586574"/>
          </a:xfrm>
          <a:prstGeom prst="rect">
            <a:avLst/>
          </a:prstGeom>
        </p:spPr>
      </p:pic>
    </p:spTree>
    <p:extLst>
      <p:ext uri="{BB962C8B-B14F-4D97-AF65-F5344CB8AC3E}">
        <p14:creationId xmlns:p14="http://schemas.microsoft.com/office/powerpoint/2010/main" val="1748534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Sort</a:t>
              </a:r>
              <a:r>
                <a:rPr kumimoji="0" lang="en-US" i="0" u="none" strike="noStrike" kern="0" cap="none" spc="0" normalizeH="0" noProof="0" dirty="0" smtClean="0">
                  <a:ln>
                    <a:noFill/>
                  </a:ln>
                  <a:solidFill>
                    <a:prstClr val="white"/>
                  </a:solidFill>
                  <a:effectLst/>
                  <a:uLnTx/>
                  <a:uFillTx/>
                  <a:latin typeface="Cambria" pitchFamily="18" charset="0"/>
                  <a:ea typeface="Cambria" pitchFamily="18" charset="0"/>
                  <a:cs typeface="+mn-cs"/>
                </a:rPr>
                <a:t> by price high to low</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3" name="Picture 2"/>
          <p:cNvPicPr>
            <a:picLocks noChangeAspect="1"/>
          </p:cNvPicPr>
          <p:nvPr/>
        </p:nvPicPr>
        <p:blipFill>
          <a:blip r:embed="rId2"/>
          <a:stretch>
            <a:fillRect/>
          </a:stretch>
        </p:blipFill>
        <p:spPr>
          <a:xfrm>
            <a:off x="590676" y="750498"/>
            <a:ext cx="10847950" cy="5277845"/>
          </a:xfrm>
          <a:prstGeom prst="rect">
            <a:avLst/>
          </a:prstGeom>
        </p:spPr>
      </p:pic>
    </p:spTree>
    <p:extLst>
      <p:ext uri="{BB962C8B-B14F-4D97-AF65-F5344CB8AC3E}">
        <p14:creationId xmlns:p14="http://schemas.microsoft.com/office/powerpoint/2010/main" val="21999644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Cambria" pitchFamily="18" charset="0"/>
                  <a:ea typeface="Cambria" pitchFamily="18" charset="0"/>
                </a:rPr>
                <a:t>Admin Home page</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6" name="Group 5"/>
          <p:cNvGrpSpPr/>
          <p:nvPr/>
        </p:nvGrpSpPr>
        <p:grpSpPr>
          <a:xfrm>
            <a:off x="4439920" y="387802"/>
            <a:ext cx="7467600" cy="6470198"/>
            <a:chOff x="4419600" y="0"/>
            <a:chExt cx="7467600" cy="6470198"/>
          </a:xfrm>
        </p:grpSpPr>
        <p:grpSp>
          <p:nvGrpSpPr>
            <p:cNvPr id="4" name="Group 3"/>
            <p:cNvGrpSpPr/>
            <p:nvPr/>
          </p:nvGrpSpPr>
          <p:grpSpPr>
            <a:xfrm>
              <a:off x="4419600" y="345057"/>
              <a:ext cx="7467600" cy="6125141"/>
              <a:chOff x="4510032" y="413996"/>
              <a:chExt cx="5943600" cy="7348879"/>
            </a:xfrm>
          </p:grpSpPr>
          <p:grpSp>
            <p:nvGrpSpPr>
              <p:cNvPr id="3" name="Group 2"/>
              <p:cNvGrpSpPr/>
              <p:nvPr/>
            </p:nvGrpSpPr>
            <p:grpSpPr>
              <a:xfrm>
                <a:off x="4510032" y="413996"/>
                <a:ext cx="5943600" cy="6230009"/>
                <a:chOff x="4337312" y="695301"/>
                <a:chExt cx="5943600" cy="6230009"/>
              </a:xfrm>
            </p:grpSpPr>
            <p:grpSp>
              <p:nvGrpSpPr>
                <p:cNvPr id="2" name="Group 1"/>
                <p:cNvGrpSpPr/>
                <p:nvPr/>
              </p:nvGrpSpPr>
              <p:grpSpPr>
                <a:xfrm>
                  <a:off x="4337312" y="695301"/>
                  <a:ext cx="5943600" cy="3989094"/>
                  <a:chOff x="3124200" y="2818741"/>
                  <a:chExt cx="5943600" cy="3989094"/>
                </a:xfrm>
              </p:grpSpPr>
              <p:pic>
                <p:nvPicPr>
                  <p:cNvPr id="7" name="Picture 6"/>
                  <p:cNvPicPr/>
                  <p:nvPr/>
                </p:nvPicPr>
                <p:blipFill rotWithShape="1">
                  <a:blip r:embed="rId2"/>
                  <a:srcRect t="20209"/>
                  <a:stretch/>
                </p:blipFill>
                <p:spPr>
                  <a:xfrm>
                    <a:off x="3124200" y="2818741"/>
                    <a:ext cx="5943600" cy="1634514"/>
                  </a:xfrm>
                  <a:prstGeom prst="rect">
                    <a:avLst/>
                  </a:prstGeom>
                </p:spPr>
              </p:pic>
              <p:pic>
                <p:nvPicPr>
                  <p:cNvPr id="8" name="Picture 7"/>
                  <p:cNvPicPr/>
                  <p:nvPr/>
                </p:nvPicPr>
                <p:blipFill>
                  <a:blip r:embed="rId3"/>
                  <a:stretch>
                    <a:fillRect/>
                  </a:stretch>
                </p:blipFill>
                <p:spPr>
                  <a:xfrm>
                    <a:off x="3124200" y="4453255"/>
                    <a:ext cx="5943600" cy="2354580"/>
                  </a:xfrm>
                  <a:prstGeom prst="rect">
                    <a:avLst/>
                  </a:prstGeom>
                </p:spPr>
              </p:pic>
            </p:grpSp>
            <p:pic>
              <p:nvPicPr>
                <p:cNvPr id="10" name="Picture 9"/>
                <p:cNvPicPr/>
                <p:nvPr/>
              </p:nvPicPr>
              <p:blipFill>
                <a:blip r:embed="rId4"/>
                <a:stretch>
                  <a:fillRect/>
                </a:stretch>
              </p:blipFill>
              <p:spPr>
                <a:xfrm>
                  <a:off x="4337312" y="4684395"/>
                  <a:ext cx="5943600" cy="2240915"/>
                </a:xfrm>
                <a:prstGeom prst="rect">
                  <a:avLst/>
                </a:prstGeom>
              </p:spPr>
            </p:pic>
          </p:grpSp>
          <p:pic>
            <p:nvPicPr>
              <p:cNvPr id="12" name="Picture 11"/>
              <p:cNvPicPr/>
              <p:nvPr/>
            </p:nvPicPr>
            <p:blipFill>
              <a:blip r:embed="rId5"/>
              <a:stretch>
                <a:fillRect/>
              </a:stretch>
            </p:blipFill>
            <p:spPr>
              <a:xfrm>
                <a:off x="4510032" y="6757670"/>
                <a:ext cx="5943600" cy="1005205"/>
              </a:xfrm>
              <a:prstGeom prst="rect">
                <a:avLst/>
              </a:prstGeom>
            </p:spPr>
          </p:pic>
        </p:grpSp>
        <p:pic>
          <p:nvPicPr>
            <p:cNvPr id="5" name="Picture 4"/>
            <p:cNvPicPr>
              <a:picLocks noChangeAspect="1"/>
            </p:cNvPicPr>
            <p:nvPr/>
          </p:nvPicPr>
          <p:blipFill>
            <a:blip r:embed="rId6"/>
            <a:stretch>
              <a:fillRect/>
            </a:stretch>
          </p:blipFill>
          <p:spPr>
            <a:xfrm>
              <a:off x="4419600" y="0"/>
              <a:ext cx="7467600" cy="345057"/>
            </a:xfrm>
            <a:prstGeom prst="rect">
              <a:avLst/>
            </a:prstGeom>
          </p:spPr>
        </p:pic>
      </p:grpSp>
    </p:spTree>
    <p:extLst>
      <p:ext uri="{BB962C8B-B14F-4D97-AF65-F5344CB8AC3E}">
        <p14:creationId xmlns:p14="http://schemas.microsoft.com/office/powerpoint/2010/main" val="8848856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Cambria" pitchFamily="18" charset="0"/>
                  <a:ea typeface="Cambria" pitchFamily="18" charset="0"/>
                </a:rPr>
                <a:t>Admin Profile/user info</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4" name="Picture 3"/>
          <p:cNvPicPr>
            <a:picLocks noChangeAspect="1"/>
          </p:cNvPicPr>
          <p:nvPr/>
        </p:nvPicPr>
        <p:blipFill>
          <a:blip r:embed="rId2"/>
          <a:stretch>
            <a:fillRect/>
          </a:stretch>
        </p:blipFill>
        <p:spPr>
          <a:xfrm>
            <a:off x="569343" y="828135"/>
            <a:ext cx="11365106" cy="5535461"/>
          </a:xfrm>
          <a:prstGeom prst="rect">
            <a:avLst/>
          </a:prstGeom>
        </p:spPr>
      </p:pic>
    </p:spTree>
    <p:extLst>
      <p:ext uri="{BB962C8B-B14F-4D97-AF65-F5344CB8AC3E}">
        <p14:creationId xmlns:p14="http://schemas.microsoft.com/office/powerpoint/2010/main" val="10575763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Update profile</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6" name="Picture 5"/>
          <p:cNvPicPr>
            <a:picLocks noChangeAspect="1"/>
          </p:cNvPicPr>
          <p:nvPr/>
        </p:nvPicPr>
        <p:blipFill>
          <a:blip r:embed="rId2"/>
          <a:stretch>
            <a:fillRect/>
          </a:stretch>
        </p:blipFill>
        <p:spPr>
          <a:xfrm>
            <a:off x="1132138" y="1026543"/>
            <a:ext cx="9713843" cy="4701398"/>
          </a:xfrm>
          <a:prstGeom prst="rect">
            <a:avLst/>
          </a:prstGeom>
        </p:spPr>
      </p:pic>
    </p:spTree>
    <p:extLst>
      <p:ext uri="{BB962C8B-B14F-4D97-AF65-F5344CB8AC3E}">
        <p14:creationId xmlns:p14="http://schemas.microsoft.com/office/powerpoint/2010/main" val="37770108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92187E71-F354-4022-A1A8-34A7FE507D25}"/>
              </a:ext>
            </a:extLst>
          </p:cNvPr>
          <p:cNvGrpSpPr/>
          <p:nvPr/>
        </p:nvGrpSpPr>
        <p:grpSpPr>
          <a:xfrm>
            <a:off x="0" y="303363"/>
            <a:ext cx="6843252" cy="48524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xmlns=""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xmlns=""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Technology Used </a:t>
              </a:r>
            </a:p>
          </p:txBody>
        </p:sp>
        <p:sp>
          <p:nvSpPr>
            <p:cNvPr id="13" name="Arrow: Chevron 18">
              <a:extLst>
                <a:ext uri="{FF2B5EF4-FFF2-40B4-BE49-F238E27FC236}">
                  <a16:creationId xmlns:a16="http://schemas.microsoft.com/office/drawing/2014/main" xmlns=""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xmlns=""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xmlns="" id="{98DB54B5-713C-4035-84E2-A4832DE95BB4}"/>
              </a:ext>
            </a:extLst>
          </p:cNvPr>
          <p:cNvSpPr txBox="1"/>
          <p:nvPr/>
        </p:nvSpPr>
        <p:spPr>
          <a:xfrm>
            <a:off x="263844" y="1366581"/>
            <a:ext cx="11248103" cy="5909310"/>
          </a:xfrm>
          <a:prstGeom prst="rect">
            <a:avLst/>
          </a:prstGeom>
          <a:noFill/>
        </p:spPr>
        <p:txBody>
          <a:bodyPr wrap="square">
            <a:spAutoFit/>
          </a:bodyPr>
          <a:lstStyle/>
          <a:p>
            <a:pPr algn="just"/>
            <a:r>
              <a:rPr lang="en-US" sz="2400" dirty="0" smtClean="0">
                <a:latin typeface="Cambria" pitchFamily="18" charset="0"/>
                <a:ea typeface="Cambria" pitchFamily="18" charset="0"/>
              </a:rPr>
              <a:t>	</a:t>
            </a:r>
          </a:p>
          <a:p>
            <a:pPr algn="just">
              <a:buFont typeface="Wingdings" panose="05000000000000000000" pitchFamily="2" charset="2"/>
              <a:buChar char="v"/>
            </a:pPr>
            <a:r>
              <a:rPr lang="en-US" sz="2400" b="1" dirty="0" smtClean="0">
                <a:solidFill>
                  <a:schemeClr val="tx2">
                    <a:lumMod val="40000"/>
                    <a:lumOff val="60000"/>
                  </a:schemeClr>
                </a:solidFill>
                <a:latin typeface="Cambria" pitchFamily="18" charset="0"/>
                <a:ea typeface="Cambria" pitchFamily="18" charset="0"/>
                <a:cs typeface="Times New Roman" panose="02020603050405020304" pitchFamily="18" charset="0"/>
              </a:rPr>
              <a:t>React</a:t>
            </a:r>
            <a:r>
              <a:rPr lang="en-US" sz="2400" dirty="0" smtClean="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smtClean="0">
                <a:solidFill>
                  <a:schemeClr val="tx2">
                    <a:lumMod val="40000"/>
                    <a:lumOff val="60000"/>
                  </a:schemeClr>
                </a:solidFill>
                <a:latin typeface="Cambria" pitchFamily="18" charset="0"/>
                <a:ea typeface="Cambria" pitchFamily="18" charset="0"/>
                <a:cs typeface="Times New Roman" panose="02020603050405020304" pitchFamily="18" charset="0"/>
              </a:rPr>
              <a:t>:–</a:t>
            </a:r>
            <a:r>
              <a:rPr lang="en-US" sz="2400" dirty="0" smtClean="0">
                <a:solidFill>
                  <a:schemeClr val="tx2">
                    <a:lumMod val="40000"/>
                    <a:lumOff val="60000"/>
                  </a:schemeClr>
                </a:solidFill>
                <a:latin typeface="Cambria" pitchFamily="18" charset="0"/>
                <a:ea typeface="Cambria" pitchFamily="18" charset="0"/>
                <a:cs typeface="Times New Roman" panose="02020603050405020304" pitchFamily="18" charset="0"/>
              </a:rPr>
              <a:t> </a:t>
            </a:r>
          </a:p>
          <a:p>
            <a:pPr algn="just"/>
            <a:r>
              <a:rPr lang="en-US" sz="2400" dirty="0" smtClean="0">
                <a:solidFill>
                  <a:srgbClr val="202124"/>
                </a:solidFill>
                <a:latin typeface="Cambria" pitchFamily="18" charset="0"/>
                <a:ea typeface="Cambria" pitchFamily="18" charset="0"/>
                <a:cs typeface="Times New Roman" panose="02020603050405020304" pitchFamily="18" charset="0"/>
              </a:rPr>
              <a:t>	</a:t>
            </a:r>
            <a:r>
              <a:rPr lang="en-US" sz="2400" dirty="0">
                <a:latin typeface="Cambria" pitchFamily="18" charset="0"/>
                <a:ea typeface="Cambria" pitchFamily="18" charset="0"/>
              </a:rPr>
              <a:t>React has become the first choice for frontend because it gives developers the ability to work with a virtual browser (more friendly than the real browser). Also, a JavaScript developer can become a productive developer in a few hours because there is a small API to learn, a few functions, and how to use them…</a:t>
            </a:r>
          </a:p>
          <a:p>
            <a:r>
              <a:rPr lang="en-US" sz="2400" b="1" dirty="0">
                <a:solidFill>
                  <a:srgbClr val="202124"/>
                </a:solidFill>
                <a:latin typeface="Cambria" pitchFamily="18" charset="0"/>
                <a:ea typeface="Cambria" pitchFamily="18" charset="0"/>
                <a:cs typeface="Times New Roman" panose="02020603050405020304" pitchFamily="18" charset="0"/>
              </a:rPr>
              <a:t>	</a:t>
            </a:r>
            <a:r>
              <a:rPr lang="en-US" sz="2400" b="1" dirty="0">
                <a:latin typeface="Cambria" pitchFamily="18" charset="0"/>
                <a:ea typeface="Cambria" pitchFamily="18" charset="0"/>
                <a:cs typeface="Times New Roman" panose="02020603050405020304" pitchFamily="18" charset="0"/>
              </a:rPr>
              <a:t>React</a:t>
            </a:r>
            <a:r>
              <a:rPr lang="en-US" sz="2400" dirty="0">
                <a:latin typeface="Cambria" pitchFamily="18" charset="0"/>
                <a:ea typeface="Cambria" pitchFamily="18" charset="0"/>
                <a:cs typeface="Times New Roman" panose="02020603050405020304" pitchFamily="18" charset="0"/>
              </a:rPr>
              <a:t> allows developers to create large web applications that can change data, without reloading the page. The main purpose of </a:t>
            </a:r>
            <a:r>
              <a:rPr lang="en-US" sz="2400" b="1" dirty="0">
                <a:latin typeface="Cambria" pitchFamily="18" charset="0"/>
                <a:ea typeface="Cambria" pitchFamily="18" charset="0"/>
                <a:cs typeface="Times New Roman" panose="02020603050405020304" pitchFamily="18" charset="0"/>
              </a:rPr>
              <a:t>React</a:t>
            </a:r>
            <a:r>
              <a:rPr lang="en-US" sz="2400" dirty="0">
                <a:latin typeface="Cambria" pitchFamily="18" charset="0"/>
                <a:ea typeface="Cambria" pitchFamily="18" charset="0"/>
                <a:cs typeface="Times New Roman" panose="02020603050405020304" pitchFamily="18" charset="0"/>
              </a:rPr>
              <a:t> is to be fast, scalable, and simple.</a:t>
            </a:r>
            <a:r>
              <a:rPr lang="en-US" sz="2400" dirty="0">
                <a:latin typeface="Cambria" pitchFamily="18" charset="0"/>
                <a:ea typeface="Cambria" pitchFamily="18" charset="0"/>
              </a:rPr>
              <a:t> </a:t>
            </a:r>
            <a:endParaRPr lang="en-US" sz="2400" dirty="0" smtClean="0">
              <a:latin typeface="Cambria" pitchFamily="18" charset="0"/>
              <a:ea typeface="Cambria" pitchFamily="18" charset="0"/>
            </a:endParaRPr>
          </a:p>
          <a:p>
            <a:pPr algn="just">
              <a:buFont typeface="Wingdings" panose="05000000000000000000" pitchFamily="2" charset="2"/>
              <a:buChar char="v"/>
            </a:pPr>
            <a:r>
              <a:rPr lang="en-US" sz="2400" b="1" dirty="0" smtClean="0">
                <a:solidFill>
                  <a:schemeClr val="tx2">
                    <a:lumMod val="40000"/>
                    <a:lumOff val="60000"/>
                  </a:schemeClr>
                </a:solidFill>
                <a:latin typeface="Cambria" pitchFamily="18" charset="0"/>
                <a:ea typeface="Cambria" pitchFamily="18" charset="0"/>
                <a:cs typeface="Times New Roman" panose="02020603050405020304" pitchFamily="18" charset="0"/>
              </a:rPr>
              <a:t>Node JS:–</a:t>
            </a:r>
            <a:r>
              <a:rPr lang="en-US" sz="2400" dirty="0" smtClean="0">
                <a:solidFill>
                  <a:schemeClr val="tx2">
                    <a:lumMod val="40000"/>
                    <a:lumOff val="60000"/>
                  </a:schemeClr>
                </a:solidFill>
                <a:latin typeface="Cambria" pitchFamily="18" charset="0"/>
                <a:ea typeface="Cambria" pitchFamily="18" charset="0"/>
                <a:cs typeface="Times New Roman" panose="02020603050405020304" pitchFamily="18" charset="0"/>
              </a:rPr>
              <a:t> </a:t>
            </a:r>
            <a:endPar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endParaRPr>
          </a:p>
          <a:p>
            <a:pPr algn="just"/>
            <a:r>
              <a:rPr lang="en-US" sz="2400" dirty="0">
                <a:solidFill>
                  <a:srgbClr val="202124"/>
                </a:solidFill>
                <a:latin typeface="Cambria" pitchFamily="18" charset="0"/>
                <a:ea typeface="Cambria" pitchFamily="18" charset="0"/>
                <a:cs typeface="Times New Roman" panose="02020603050405020304" pitchFamily="18" charset="0"/>
              </a:rPr>
              <a:t>	</a:t>
            </a:r>
            <a:r>
              <a:rPr lang="en-US" sz="2400" dirty="0">
                <a:latin typeface="Cambria" pitchFamily="18" charset="0"/>
                <a:ea typeface="Cambria" pitchFamily="18" charset="0"/>
                <a:cs typeface="Times New Roman" panose="02020603050405020304" pitchFamily="18" charset="0"/>
              </a:rPr>
              <a:t>Node.js: </a:t>
            </a:r>
            <a:r>
              <a:rPr lang="en-US" sz="2400" dirty="0" smtClean="0">
                <a:latin typeface="Cambria" pitchFamily="18" charset="0"/>
                <a:ea typeface="Cambria" pitchFamily="18" charset="0"/>
                <a:cs typeface="Times New Roman" panose="02020603050405020304" pitchFamily="18" charset="0"/>
              </a:rPr>
              <a:t>uses </a:t>
            </a:r>
            <a:r>
              <a:rPr lang="en-US" sz="2400" dirty="0">
                <a:latin typeface="Cambria" pitchFamily="18" charset="0"/>
                <a:ea typeface="Cambria" pitchFamily="18" charset="0"/>
                <a:cs typeface="Times New Roman" panose="02020603050405020304" pitchFamily="18" charset="0"/>
              </a:rPr>
              <a:t>non-blocking, event-driven I/O to remain lightweight and efficient in the face of data-intensive real-time applications that run across distributed devices.</a:t>
            </a:r>
          </a:p>
          <a:p>
            <a:pPr marL="0" indent="0">
              <a:buNone/>
            </a:pPr>
            <a:endParaRPr lang="en-US" sz="2400" dirty="0">
              <a:latin typeface="Cambria" pitchFamily="18" charset="0"/>
              <a:ea typeface="Cambria" pitchFamily="18" charset="0"/>
            </a:endParaRPr>
          </a:p>
          <a:p>
            <a:pPr marL="0" indent="0">
              <a:buNone/>
            </a:pPr>
            <a:endParaRPr lang="en-US" sz="2400" dirty="0" smtClean="0">
              <a:latin typeface="Cambria" pitchFamily="18" charset="0"/>
              <a:ea typeface="Cambria" pitchFamily="18" charset="0"/>
            </a:endParaRPr>
          </a:p>
          <a:p>
            <a:pPr marL="0" indent="0">
              <a:buNone/>
            </a:pPr>
            <a:endParaRPr lang="en-IN" dirty="0">
              <a:latin typeface="Cambria" pitchFamily="18" charset="0"/>
              <a:ea typeface="Cambria" pitchFamily="18" charset="0"/>
            </a:endParaRPr>
          </a:p>
        </p:txBody>
      </p:sp>
    </p:spTree>
    <p:extLst>
      <p:ext uri="{BB962C8B-B14F-4D97-AF65-F5344CB8AC3E}">
        <p14:creationId xmlns:p14="http://schemas.microsoft.com/office/powerpoint/2010/main" val="10690282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Cambria" pitchFamily="18" charset="0"/>
                  <a:ea typeface="Cambria" pitchFamily="18" charset="0"/>
                </a:rPr>
                <a:t>Admin orders</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3" name="Picture 2"/>
          <p:cNvPicPr>
            <a:picLocks noChangeAspect="1"/>
          </p:cNvPicPr>
          <p:nvPr/>
        </p:nvPicPr>
        <p:blipFill>
          <a:blip r:embed="rId2"/>
          <a:stretch>
            <a:fillRect/>
          </a:stretch>
        </p:blipFill>
        <p:spPr>
          <a:xfrm>
            <a:off x="905774" y="741171"/>
            <a:ext cx="11069512" cy="5366332"/>
          </a:xfrm>
          <a:prstGeom prst="rect">
            <a:avLst/>
          </a:prstGeom>
        </p:spPr>
      </p:pic>
    </p:spTree>
    <p:extLst>
      <p:ext uri="{BB962C8B-B14F-4D97-AF65-F5344CB8AC3E}">
        <p14:creationId xmlns:p14="http://schemas.microsoft.com/office/powerpoint/2010/main" val="10526207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Cambria" pitchFamily="18" charset="0"/>
                  <a:ea typeface="Cambria" pitchFamily="18" charset="0"/>
                </a:rPr>
                <a:t>Admin orders</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4" name="Picture 3"/>
          <p:cNvPicPr>
            <a:picLocks noChangeAspect="1"/>
          </p:cNvPicPr>
          <p:nvPr/>
        </p:nvPicPr>
        <p:blipFill>
          <a:blip r:embed="rId2"/>
          <a:stretch>
            <a:fillRect/>
          </a:stretch>
        </p:blipFill>
        <p:spPr>
          <a:xfrm>
            <a:off x="439947" y="889573"/>
            <a:ext cx="11527766" cy="5609086"/>
          </a:xfrm>
          <a:prstGeom prst="rect">
            <a:avLst/>
          </a:prstGeom>
        </p:spPr>
      </p:pic>
    </p:spTree>
    <p:extLst>
      <p:ext uri="{BB962C8B-B14F-4D97-AF65-F5344CB8AC3E}">
        <p14:creationId xmlns:p14="http://schemas.microsoft.com/office/powerpoint/2010/main" val="13828108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1" y="204922"/>
            <a:ext cx="4770407"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Cambria" pitchFamily="18" charset="0"/>
                  <a:ea typeface="Cambria" pitchFamily="18" charset="0"/>
                </a:rPr>
                <a:t>Admin Services/Product management</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5" name="Group 4"/>
          <p:cNvGrpSpPr/>
          <p:nvPr/>
        </p:nvGrpSpPr>
        <p:grpSpPr>
          <a:xfrm>
            <a:off x="310551" y="909273"/>
            <a:ext cx="11283496" cy="5849676"/>
            <a:chOff x="379563" y="857515"/>
            <a:chExt cx="11283496" cy="5849676"/>
          </a:xfrm>
        </p:grpSpPr>
        <p:pic>
          <p:nvPicPr>
            <p:cNvPr id="3" name="Picture 2"/>
            <p:cNvPicPr>
              <a:picLocks noChangeAspect="1"/>
            </p:cNvPicPr>
            <p:nvPr/>
          </p:nvPicPr>
          <p:blipFill>
            <a:blip r:embed="rId2"/>
            <a:stretch>
              <a:fillRect/>
            </a:stretch>
          </p:blipFill>
          <p:spPr>
            <a:xfrm>
              <a:off x="379563" y="857515"/>
              <a:ext cx="11283496" cy="4456357"/>
            </a:xfrm>
            <a:prstGeom prst="rect">
              <a:avLst/>
            </a:prstGeom>
          </p:spPr>
        </p:pic>
        <p:pic>
          <p:nvPicPr>
            <p:cNvPr id="4" name="Picture 3"/>
            <p:cNvPicPr>
              <a:picLocks noChangeAspect="1"/>
            </p:cNvPicPr>
            <p:nvPr/>
          </p:nvPicPr>
          <p:blipFill>
            <a:blip r:embed="rId3"/>
            <a:stretch>
              <a:fillRect/>
            </a:stretch>
          </p:blipFill>
          <p:spPr>
            <a:xfrm>
              <a:off x="379563" y="5313873"/>
              <a:ext cx="11283496" cy="1393318"/>
            </a:xfrm>
            <a:prstGeom prst="rect">
              <a:avLst/>
            </a:prstGeom>
          </p:spPr>
        </p:pic>
      </p:grpSp>
    </p:spTree>
    <p:extLst>
      <p:ext uri="{BB962C8B-B14F-4D97-AF65-F5344CB8AC3E}">
        <p14:creationId xmlns:p14="http://schemas.microsoft.com/office/powerpoint/2010/main" val="19683953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Add</a:t>
              </a:r>
              <a:r>
                <a:rPr kumimoji="0" lang="en-US" i="0" u="none" strike="noStrike" kern="0" cap="none" spc="0" normalizeH="0" noProof="0" dirty="0" smtClean="0">
                  <a:ln>
                    <a:noFill/>
                  </a:ln>
                  <a:solidFill>
                    <a:prstClr val="white"/>
                  </a:solidFill>
                  <a:effectLst/>
                  <a:uLnTx/>
                  <a:uFillTx/>
                  <a:latin typeface="Cambria" pitchFamily="18" charset="0"/>
                  <a:ea typeface="Cambria" pitchFamily="18" charset="0"/>
                  <a:cs typeface="+mn-cs"/>
                </a:rPr>
                <a:t> </a:t>
              </a: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Product</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4" name="Picture 3"/>
          <p:cNvPicPr>
            <a:picLocks noChangeAspect="1"/>
          </p:cNvPicPr>
          <p:nvPr/>
        </p:nvPicPr>
        <p:blipFill>
          <a:blip r:embed="rId2"/>
          <a:stretch>
            <a:fillRect/>
          </a:stretch>
        </p:blipFill>
        <p:spPr>
          <a:xfrm>
            <a:off x="362309" y="862641"/>
            <a:ext cx="11645510" cy="5657092"/>
          </a:xfrm>
          <a:prstGeom prst="rect">
            <a:avLst/>
          </a:prstGeom>
        </p:spPr>
      </p:pic>
    </p:spTree>
    <p:extLst>
      <p:ext uri="{BB962C8B-B14F-4D97-AF65-F5344CB8AC3E}">
        <p14:creationId xmlns:p14="http://schemas.microsoft.com/office/powerpoint/2010/main" val="22044896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Update Product</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2" name="Picture 1"/>
          <p:cNvPicPr>
            <a:picLocks noChangeAspect="1"/>
          </p:cNvPicPr>
          <p:nvPr/>
        </p:nvPicPr>
        <p:blipFill>
          <a:blip r:embed="rId2"/>
          <a:stretch>
            <a:fillRect/>
          </a:stretch>
        </p:blipFill>
        <p:spPr>
          <a:xfrm>
            <a:off x="552090" y="721441"/>
            <a:ext cx="11134303" cy="5437819"/>
          </a:xfrm>
          <a:prstGeom prst="rect">
            <a:avLst/>
          </a:prstGeom>
        </p:spPr>
      </p:pic>
    </p:spTree>
    <p:extLst>
      <p:ext uri="{BB962C8B-B14F-4D97-AF65-F5344CB8AC3E}">
        <p14:creationId xmlns:p14="http://schemas.microsoft.com/office/powerpoint/2010/main" val="2633388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Order management</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 name="Group 3"/>
          <p:cNvGrpSpPr/>
          <p:nvPr/>
        </p:nvGrpSpPr>
        <p:grpSpPr>
          <a:xfrm>
            <a:off x="967709" y="776377"/>
            <a:ext cx="10367400" cy="6003985"/>
            <a:chOff x="769302" y="-197077"/>
            <a:chExt cx="11422698" cy="6968813"/>
          </a:xfrm>
        </p:grpSpPr>
        <p:pic>
          <p:nvPicPr>
            <p:cNvPr id="8" name="Picture 7"/>
            <p:cNvPicPr/>
            <p:nvPr/>
          </p:nvPicPr>
          <p:blipFill>
            <a:blip r:embed="rId2"/>
            <a:stretch>
              <a:fillRect/>
            </a:stretch>
          </p:blipFill>
          <p:spPr>
            <a:xfrm>
              <a:off x="769302" y="5222232"/>
              <a:ext cx="10462290" cy="1549504"/>
            </a:xfrm>
            <a:prstGeom prst="rect">
              <a:avLst/>
            </a:prstGeom>
          </p:spPr>
        </p:pic>
        <p:pic>
          <p:nvPicPr>
            <p:cNvPr id="3" name="Picture 2"/>
            <p:cNvPicPr>
              <a:picLocks noChangeAspect="1"/>
            </p:cNvPicPr>
            <p:nvPr/>
          </p:nvPicPr>
          <p:blipFill>
            <a:blip r:embed="rId3"/>
            <a:stretch>
              <a:fillRect/>
            </a:stretch>
          </p:blipFill>
          <p:spPr>
            <a:xfrm>
              <a:off x="769302" y="-197077"/>
              <a:ext cx="11422698" cy="5419309"/>
            </a:xfrm>
            <a:prstGeom prst="rect">
              <a:avLst/>
            </a:prstGeom>
          </p:spPr>
        </p:pic>
      </p:grpSp>
    </p:spTree>
    <p:extLst>
      <p:ext uri="{BB962C8B-B14F-4D97-AF65-F5344CB8AC3E}">
        <p14:creationId xmlns:p14="http://schemas.microsoft.com/office/powerpoint/2010/main" val="31332689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Order Details</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6" name="Group 5"/>
          <p:cNvGrpSpPr/>
          <p:nvPr/>
        </p:nvGrpSpPr>
        <p:grpSpPr>
          <a:xfrm>
            <a:off x="1290915" y="648929"/>
            <a:ext cx="9214716" cy="6176523"/>
            <a:chOff x="1128355" y="483068"/>
            <a:chExt cx="9214716" cy="6176523"/>
          </a:xfrm>
        </p:grpSpPr>
        <p:pic>
          <p:nvPicPr>
            <p:cNvPr id="8" name="Picture 7"/>
            <p:cNvPicPr/>
            <p:nvPr/>
          </p:nvPicPr>
          <p:blipFill>
            <a:blip r:embed="rId2"/>
            <a:stretch>
              <a:fillRect/>
            </a:stretch>
          </p:blipFill>
          <p:spPr>
            <a:xfrm>
              <a:off x="1128355" y="4952134"/>
              <a:ext cx="9214716" cy="1707457"/>
            </a:xfrm>
            <a:prstGeom prst="rect">
              <a:avLst/>
            </a:prstGeom>
          </p:spPr>
        </p:pic>
        <p:pic>
          <p:nvPicPr>
            <p:cNvPr id="5" name="Picture 4"/>
            <p:cNvPicPr>
              <a:picLocks noChangeAspect="1"/>
            </p:cNvPicPr>
            <p:nvPr/>
          </p:nvPicPr>
          <p:blipFill>
            <a:blip r:embed="rId3"/>
            <a:stretch>
              <a:fillRect/>
            </a:stretch>
          </p:blipFill>
          <p:spPr>
            <a:xfrm>
              <a:off x="1128355" y="483068"/>
              <a:ext cx="9214716" cy="4469065"/>
            </a:xfrm>
            <a:prstGeom prst="rect">
              <a:avLst/>
            </a:prstGeom>
          </p:spPr>
        </p:pic>
      </p:grpSp>
    </p:spTree>
    <p:extLst>
      <p:ext uri="{BB962C8B-B14F-4D97-AF65-F5344CB8AC3E}">
        <p14:creationId xmlns:p14="http://schemas.microsoft.com/office/powerpoint/2010/main" val="39294137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Staff Management</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 name="Group 3"/>
          <p:cNvGrpSpPr/>
          <p:nvPr/>
        </p:nvGrpSpPr>
        <p:grpSpPr>
          <a:xfrm>
            <a:off x="1417689" y="793696"/>
            <a:ext cx="9468779" cy="5993184"/>
            <a:chOff x="969182" y="692289"/>
            <a:chExt cx="9468779" cy="5993184"/>
          </a:xfrm>
        </p:grpSpPr>
        <p:pic>
          <p:nvPicPr>
            <p:cNvPr id="8" name="Picture 7"/>
            <p:cNvPicPr/>
            <p:nvPr/>
          </p:nvPicPr>
          <p:blipFill>
            <a:blip r:embed="rId2"/>
            <a:stretch>
              <a:fillRect/>
            </a:stretch>
          </p:blipFill>
          <p:spPr>
            <a:xfrm>
              <a:off x="969182" y="5170160"/>
              <a:ext cx="9468779" cy="1515313"/>
            </a:xfrm>
            <a:prstGeom prst="rect">
              <a:avLst/>
            </a:prstGeom>
          </p:spPr>
        </p:pic>
        <p:pic>
          <p:nvPicPr>
            <p:cNvPr id="3" name="Picture 2"/>
            <p:cNvPicPr>
              <a:picLocks noChangeAspect="1"/>
            </p:cNvPicPr>
            <p:nvPr/>
          </p:nvPicPr>
          <p:blipFill>
            <a:blip r:embed="rId3"/>
            <a:stretch>
              <a:fillRect/>
            </a:stretch>
          </p:blipFill>
          <p:spPr>
            <a:xfrm>
              <a:off x="969182" y="692289"/>
              <a:ext cx="9468779" cy="4477871"/>
            </a:xfrm>
            <a:prstGeom prst="rect">
              <a:avLst/>
            </a:prstGeom>
          </p:spPr>
        </p:pic>
      </p:grpSp>
    </p:spTree>
    <p:extLst>
      <p:ext uri="{BB962C8B-B14F-4D97-AF65-F5344CB8AC3E}">
        <p14:creationId xmlns:p14="http://schemas.microsoft.com/office/powerpoint/2010/main" val="37663488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BD21C0DA-3F4C-4ADA-8046-55589D042044}"/>
              </a:ext>
            </a:extLst>
          </p:cNvPr>
          <p:cNvGrpSpPr/>
          <p:nvPr/>
        </p:nvGrpSpPr>
        <p:grpSpPr>
          <a:xfrm>
            <a:off x="1" y="204922"/>
            <a:ext cx="5503652"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US" kern="0" dirty="0" smtClean="0">
                  <a:solidFill>
                    <a:prstClr val="white"/>
                  </a:solidFill>
                  <a:latin typeface="Cambria" pitchFamily="18" charset="0"/>
                  <a:ea typeface="Cambria" pitchFamily="18" charset="0"/>
                </a:rPr>
                <a:t>Add Staff</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3" name="Rectangle 2"/>
          <p:cNvSpPr/>
          <p:nvPr/>
        </p:nvSpPr>
        <p:spPr>
          <a:xfrm>
            <a:off x="4589818" y="3244334"/>
            <a:ext cx="3012363" cy="369332"/>
          </a:xfrm>
          <a:prstGeom prst="rect">
            <a:avLst/>
          </a:prstGeom>
        </p:spPr>
        <p:txBody>
          <a:bodyPr wrap="none">
            <a:spAutoFit/>
          </a:bodyPr>
          <a:lstStyle/>
          <a:p>
            <a:pPr lvl="0" algn="ctr">
              <a:defRPr/>
            </a:pPr>
            <a:r>
              <a:rPr lang="en-US" kern="0" dirty="0">
                <a:solidFill>
                  <a:prstClr val="white"/>
                </a:solidFill>
                <a:latin typeface="Cambria" pitchFamily="18" charset="0"/>
                <a:ea typeface="Cambria" pitchFamily="18" charset="0"/>
              </a:rPr>
              <a:t>Forgot Pass/Reset Password</a:t>
            </a:r>
          </a:p>
        </p:txBody>
      </p:sp>
      <p:pic>
        <p:nvPicPr>
          <p:cNvPr id="4" name="Picture 3"/>
          <p:cNvPicPr>
            <a:picLocks noChangeAspect="1"/>
          </p:cNvPicPr>
          <p:nvPr/>
        </p:nvPicPr>
        <p:blipFill>
          <a:blip r:embed="rId2"/>
          <a:stretch>
            <a:fillRect/>
          </a:stretch>
        </p:blipFill>
        <p:spPr>
          <a:xfrm>
            <a:off x="924560" y="846221"/>
            <a:ext cx="10911840" cy="5277885"/>
          </a:xfrm>
          <a:prstGeom prst="rect">
            <a:avLst/>
          </a:prstGeom>
        </p:spPr>
      </p:pic>
    </p:spTree>
    <p:extLst>
      <p:ext uri="{BB962C8B-B14F-4D97-AF65-F5344CB8AC3E}">
        <p14:creationId xmlns:p14="http://schemas.microsoft.com/office/powerpoint/2010/main" val="1029142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12074" y="1191607"/>
            <a:ext cx="7991475" cy="4381500"/>
          </a:xfrm>
          <a:prstGeom prst="rect">
            <a:avLst/>
          </a:prstGeom>
        </p:spPr>
      </p:pic>
      <p:grpSp>
        <p:nvGrpSpPr>
          <p:cNvPr id="39" name="Group 38">
            <a:extLst>
              <a:ext uri="{FF2B5EF4-FFF2-40B4-BE49-F238E27FC236}">
                <a16:creationId xmlns:a16="http://schemas.microsoft.com/office/drawing/2014/main" xmlns="" id="{BD21C0DA-3F4C-4ADA-8046-55589D042044}"/>
              </a:ext>
            </a:extLst>
          </p:cNvPr>
          <p:cNvGrpSpPr/>
          <p:nvPr/>
        </p:nvGrpSpPr>
        <p:grpSpPr>
          <a:xfrm>
            <a:off x="1" y="204922"/>
            <a:ext cx="5503652"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xmlns=""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xmlns=""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kumimoji="0" lang="en-US" i="0" u="none" strike="noStrike" kern="0" cap="none" spc="0" normalizeH="0" baseline="0" noProof="0" dirty="0" smtClean="0">
                  <a:ln>
                    <a:noFill/>
                  </a:ln>
                  <a:solidFill>
                    <a:prstClr val="white"/>
                  </a:solidFill>
                  <a:effectLst/>
                  <a:uLnTx/>
                  <a:uFillTx/>
                  <a:latin typeface="Cambria" pitchFamily="18" charset="0"/>
                  <a:ea typeface="Cambria" pitchFamily="18" charset="0"/>
                  <a:cs typeface="+mn-cs"/>
                </a:rPr>
                <a:t>Logout</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xmlns=""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xmlns=""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7271676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92187E71-F354-4022-A1A8-34A7FE507D25}"/>
              </a:ext>
            </a:extLst>
          </p:cNvPr>
          <p:cNvGrpSpPr/>
          <p:nvPr/>
        </p:nvGrpSpPr>
        <p:grpSpPr>
          <a:xfrm>
            <a:off x="0" y="342692"/>
            <a:ext cx="7601830" cy="1005840"/>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xmlns=""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xmlns=""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u="sng" dirty="0" smtClean="0">
                  <a:latin typeface="Cambria" pitchFamily="18" charset="0"/>
                  <a:ea typeface="Cambria" pitchFamily="18" charset="0"/>
                </a:rPr>
                <a:t>Use Cases</a:t>
              </a:r>
              <a:endParaRPr lang="en-US" sz="4400" u="sng" dirty="0">
                <a:latin typeface="Cambria" pitchFamily="18" charset="0"/>
                <a:ea typeface="Cambria" pitchFamily="18" charset="0"/>
              </a:endParaRPr>
            </a:p>
          </p:txBody>
        </p:sp>
        <p:sp>
          <p:nvSpPr>
            <p:cNvPr id="13" name="Arrow: Chevron 18">
              <a:extLst>
                <a:ext uri="{FF2B5EF4-FFF2-40B4-BE49-F238E27FC236}">
                  <a16:creationId xmlns:a16="http://schemas.microsoft.com/office/drawing/2014/main" xmlns=""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xmlns=""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5" name="Straight Connector 14">
            <a:extLst>
              <a:ext uri="{FF2B5EF4-FFF2-40B4-BE49-F238E27FC236}">
                <a16:creationId xmlns:a16="http://schemas.microsoft.com/office/drawing/2014/main" xmlns="" id="{582E2B4C-53D5-480A-94F2-7F61A93EB936}"/>
              </a:ext>
            </a:extLst>
          </p:cNvPr>
          <p:cNvCxnSpPr>
            <a:cxnSpLocks/>
          </p:cNvCxnSpPr>
          <p:nvPr/>
        </p:nvCxnSpPr>
        <p:spPr>
          <a:xfrm rot="5400000">
            <a:off x="1270317" y="3468591"/>
            <a:ext cx="1632869" cy="22416"/>
          </a:xfrm>
          <a:prstGeom prst="line">
            <a:avLst/>
          </a:prstGeom>
          <a:ln w="254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949CC8FD-C4CD-4E2E-A50C-A55F20AF6617}"/>
              </a:ext>
            </a:extLst>
          </p:cNvPr>
          <p:cNvSpPr/>
          <p:nvPr/>
        </p:nvSpPr>
        <p:spPr>
          <a:xfrm>
            <a:off x="885371" y="3251201"/>
            <a:ext cx="2525486" cy="566057"/>
          </a:xfrm>
          <a:prstGeom prst="rect">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b="1" dirty="0" smtClean="0">
                <a:solidFill>
                  <a:schemeClr val="tx1"/>
                </a:solidFill>
                <a:latin typeface="Cambria" pitchFamily="18" charset="0"/>
              </a:rPr>
              <a:t>Guest</a:t>
            </a:r>
            <a:endParaRPr lang="ko-KR" altLang="en-US" sz="2700" b="1" dirty="0">
              <a:solidFill>
                <a:schemeClr val="tx1"/>
              </a:solidFill>
              <a:latin typeface="Cambria" pitchFamily="18" charset="0"/>
            </a:endParaRPr>
          </a:p>
        </p:txBody>
      </p:sp>
      <p:cxnSp>
        <p:nvCxnSpPr>
          <p:cNvPr id="19" name="Straight Connector 18">
            <a:extLst>
              <a:ext uri="{FF2B5EF4-FFF2-40B4-BE49-F238E27FC236}">
                <a16:creationId xmlns:a16="http://schemas.microsoft.com/office/drawing/2014/main" xmlns="" id="{8F7343E3-2473-4BDF-9F3A-CD2C9840C111}"/>
              </a:ext>
            </a:extLst>
          </p:cNvPr>
          <p:cNvCxnSpPr>
            <a:cxnSpLocks/>
          </p:cNvCxnSpPr>
          <p:nvPr/>
        </p:nvCxnSpPr>
        <p:spPr>
          <a:xfrm rot="16200000" flipH="1">
            <a:off x="9427028" y="3432634"/>
            <a:ext cx="1596572" cy="14513"/>
          </a:xfrm>
          <a:prstGeom prst="line">
            <a:avLst/>
          </a:prstGeom>
          <a:ln w="254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xmlns="" id="{F079DF2B-7674-4DAE-8088-D890FCD2D582}"/>
              </a:ext>
            </a:extLst>
          </p:cNvPr>
          <p:cNvSpPr/>
          <p:nvPr/>
        </p:nvSpPr>
        <p:spPr>
          <a:xfrm>
            <a:off x="8897255" y="3193144"/>
            <a:ext cx="2569029" cy="580571"/>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b="1" dirty="0" smtClean="0">
                <a:solidFill>
                  <a:schemeClr val="tx1"/>
                </a:solidFill>
                <a:latin typeface="Cambria" pitchFamily="18" charset="0"/>
              </a:rPr>
              <a:t>Admin/Staff</a:t>
            </a:r>
            <a:endParaRPr lang="ko-KR" altLang="en-US" sz="2700" b="1" dirty="0">
              <a:solidFill>
                <a:schemeClr val="tx1"/>
              </a:solidFill>
              <a:latin typeface="Cambria" pitchFamily="18" charset="0"/>
            </a:endParaRPr>
          </a:p>
        </p:txBody>
      </p:sp>
      <p:cxnSp>
        <p:nvCxnSpPr>
          <p:cNvPr id="23" name="Straight Connector 22">
            <a:extLst>
              <a:ext uri="{FF2B5EF4-FFF2-40B4-BE49-F238E27FC236}">
                <a16:creationId xmlns:a16="http://schemas.microsoft.com/office/drawing/2014/main" xmlns="" id="{88E5F56B-331B-4752-B095-BCE87F7E69A2}"/>
              </a:ext>
            </a:extLst>
          </p:cNvPr>
          <p:cNvCxnSpPr>
            <a:cxnSpLocks/>
          </p:cNvCxnSpPr>
          <p:nvPr/>
        </p:nvCxnSpPr>
        <p:spPr>
          <a:xfrm rot="5400000">
            <a:off x="5177297" y="3436927"/>
            <a:ext cx="1603842" cy="27693"/>
          </a:xfrm>
          <a:prstGeom prst="line">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xmlns="" id="{E273D821-2EEC-401E-AACC-2E4FF80B407C}"/>
              </a:ext>
            </a:extLst>
          </p:cNvPr>
          <p:cNvSpPr/>
          <p:nvPr/>
        </p:nvSpPr>
        <p:spPr>
          <a:xfrm>
            <a:off x="4586514" y="3264550"/>
            <a:ext cx="2830286" cy="552710"/>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b="1" dirty="0" smtClean="0">
                <a:solidFill>
                  <a:schemeClr val="tx1"/>
                </a:solidFill>
                <a:latin typeface="Cambria" pitchFamily="18" charset="0"/>
              </a:rPr>
              <a:t>Customer</a:t>
            </a:r>
            <a:endParaRPr lang="ko-KR" altLang="en-US" sz="2700" b="1" dirty="0">
              <a:solidFill>
                <a:schemeClr val="tx1"/>
              </a:solidFill>
              <a:latin typeface="Cambria" pitchFamily="18" charset="0"/>
            </a:endParaRPr>
          </a:p>
        </p:txBody>
      </p:sp>
      <p:sp>
        <p:nvSpPr>
          <p:cNvPr id="29" name="TextBox 28">
            <a:extLst>
              <a:ext uri="{FF2B5EF4-FFF2-40B4-BE49-F238E27FC236}">
                <a16:creationId xmlns:a16="http://schemas.microsoft.com/office/drawing/2014/main" xmlns="" id="{EB9E44DE-0676-40C1-842B-94EF59935D06}"/>
              </a:ext>
            </a:extLst>
          </p:cNvPr>
          <p:cNvSpPr txBox="1"/>
          <p:nvPr/>
        </p:nvSpPr>
        <p:spPr>
          <a:xfrm>
            <a:off x="348344" y="4483833"/>
            <a:ext cx="3672114" cy="1938992"/>
          </a:xfrm>
          <a:prstGeom prst="rect">
            <a:avLst/>
          </a:prstGeom>
          <a:noFill/>
        </p:spPr>
        <p:txBody>
          <a:bodyPr wrap="square" numCol="1" rtlCol="0">
            <a:spAutoFit/>
          </a:bodyPr>
          <a:lstStyle/>
          <a:p>
            <a:pPr algn="ctr"/>
            <a:r>
              <a:rPr lang="en-US" sz="2000" dirty="0" smtClean="0">
                <a:latin typeface="Cambria" pitchFamily="18" charset="0"/>
                <a:ea typeface="Cambria" pitchFamily="18" charset="0"/>
              </a:rPr>
              <a:t>Guest is new or any user who </a:t>
            </a:r>
            <a:r>
              <a:rPr lang="en-US" sz="2000" dirty="0" err="1" smtClean="0">
                <a:latin typeface="Cambria" pitchFamily="18" charset="0"/>
                <a:ea typeface="Cambria" pitchFamily="18" charset="0"/>
              </a:rPr>
              <a:t>dont</a:t>
            </a:r>
            <a:r>
              <a:rPr lang="en-US" sz="2000" dirty="0" smtClean="0">
                <a:latin typeface="Cambria" pitchFamily="18" charset="0"/>
                <a:ea typeface="Cambria" pitchFamily="18" charset="0"/>
              </a:rPr>
              <a:t> have registration and is unknown .To enhance the use of this application the guest is allowed to browse through the site without registration.</a:t>
            </a:r>
            <a:endParaRPr lang="ko-KR" altLang="en-US" sz="2000" dirty="0">
              <a:solidFill>
                <a:schemeClr val="tx1">
                  <a:lumMod val="75000"/>
                  <a:lumOff val="25000"/>
                </a:schemeClr>
              </a:solidFill>
              <a:latin typeface="Cambria" pitchFamily="18" charset="0"/>
              <a:cs typeface="Arial" pitchFamily="34" charset="0"/>
            </a:endParaRPr>
          </a:p>
        </p:txBody>
      </p:sp>
      <p:sp>
        <p:nvSpPr>
          <p:cNvPr id="44" name="TextBox 43">
            <a:extLst>
              <a:ext uri="{FF2B5EF4-FFF2-40B4-BE49-F238E27FC236}">
                <a16:creationId xmlns:a16="http://schemas.microsoft.com/office/drawing/2014/main" xmlns="" id="{EB9E44DE-0676-40C1-842B-94EF59935D06}"/>
              </a:ext>
            </a:extLst>
          </p:cNvPr>
          <p:cNvSpPr txBox="1"/>
          <p:nvPr/>
        </p:nvSpPr>
        <p:spPr>
          <a:xfrm>
            <a:off x="4105627" y="4411262"/>
            <a:ext cx="4093028" cy="2246769"/>
          </a:xfrm>
          <a:prstGeom prst="rect">
            <a:avLst/>
          </a:prstGeom>
          <a:noFill/>
        </p:spPr>
        <p:txBody>
          <a:bodyPr wrap="square" rtlCol="0">
            <a:spAutoFit/>
          </a:bodyPr>
          <a:lstStyle/>
          <a:p>
            <a:pPr algn="ctr"/>
            <a:r>
              <a:rPr lang="en-US" sz="2000" dirty="0">
                <a:latin typeface="Cambria" pitchFamily="18" charset="0"/>
                <a:ea typeface="Cambria" pitchFamily="18" charset="0"/>
              </a:rPr>
              <a:t>In </a:t>
            </a:r>
            <a:r>
              <a:rPr lang="en-US" sz="2000" dirty="0" smtClean="0">
                <a:latin typeface="Cambria" pitchFamily="18" charset="0"/>
                <a:ea typeface="Cambria" pitchFamily="18" charset="0"/>
              </a:rPr>
              <a:t>this module the guest successfully completes the registration and has his account in this site, the customer is allowed to buy product online as per his </a:t>
            </a:r>
            <a:r>
              <a:rPr lang="en-US" sz="2000" dirty="0" err="1" smtClean="0">
                <a:latin typeface="Cambria" pitchFamily="18" charset="0"/>
                <a:ea typeface="Cambria" pitchFamily="18" charset="0"/>
              </a:rPr>
              <a:t>choice.The</a:t>
            </a:r>
            <a:r>
              <a:rPr lang="en-US" sz="2000" dirty="0" smtClean="0">
                <a:latin typeface="Cambria" pitchFamily="18" charset="0"/>
                <a:ea typeface="Cambria" pitchFamily="18" charset="0"/>
              </a:rPr>
              <a:t> account details are mainted with the purchase history.</a:t>
            </a:r>
            <a:endParaRPr lang="ko-KR" altLang="en-US" sz="2000" b="1" dirty="0">
              <a:solidFill>
                <a:schemeClr val="tx1">
                  <a:lumMod val="75000"/>
                  <a:lumOff val="25000"/>
                </a:schemeClr>
              </a:solidFill>
              <a:latin typeface="Cambria" pitchFamily="18" charset="0"/>
              <a:cs typeface="Arial" pitchFamily="34" charset="0"/>
            </a:endParaRPr>
          </a:p>
        </p:txBody>
      </p:sp>
      <p:sp>
        <p:nvSpPr>
          <p:cNvPr id="45" name="TextBox 44">
            <a:extLst>
              <a:ext uri="{FF2B5EF4-FFF2-40B4-BE49-F238E27FC236}">
                <a16:creationId xmlns:a16="http://schemas.microsoft.com/office/drawing/2014/main" xmlns="" id="{EB9E44DE-0676-40C1-842B-94EF59935D06}"/>
              </a:ext>
            </a:extLst>
          </p:cNvPr>
          <p:cNvSpPr txBox="1"/>
          <p:nvPr/>
        </p:nvSpPr>
        <p:spPr>
          <a:xfrm>
            <a:off x="8476343" y="4411262"/>
            <a:ext cx="3367314" cy="2554545"/>
          </a:xfrm>
          <a:prstGeom prst="rect">
            <a:avLst/>
          </a:prstGeom>
          <a:noFill/>
        </p:spPr>
        <p:txBody>
          <a:bodyPr wrap="square" rtlCol="0">
            <a:spAutoFit/>
          </a:bodyPr>
          <a:lstStyle/>
          <a:p>
            <a:pPr algn="ctr"/>
            <a:r>
              <a:rPr lang="en-US" sz="2000" dirty="0" smtClean="0">
                <a:latin typeface="Cambria" pitchFamily="18" charset="0"/>
                <a:ea typeface="Cambria" pitchFamily="18" charset="0"/>
              </a:rPr>
              <a:t>Admin may be owner or manager who manages this </a:t>
            </a:r>
            <a:r>
              <a:rPr lang="en-US" sz="2000" dirty="0" err="1" smtClean="0">
                <a:latin typeface="Cambria" pitchFamily="18" charset="0"/>
                <a:ea typeface="Cambria" pitchFamily="18" charset="0"/>
              </a:rPr>
              <a:t>app.The</a:t>
            </a:r>
            <a:r>
              <a:rPr lang="en-US" sz="2000" dirty="0" smtClean="0">
                <a:latin typeface="Cambria" pitchFamily="18" charset="0"/>
                <a:ea typeface="Cambria" pitchFamily="18" charset="0"/>
              </a:rPr>
              <a:t> admin will be able to update ,add and delete products. He can manage stock and delivery of the </a:t>
            </a:r>
            <a:r>
              <a:rPr lang="en-US" sz="2000" dirty="0" err="1" smtClean="0">
                <a:latin typeface="Cambria" pitchFamily="18" charset="0"/>
                <a:ea typeface="Cambria" pitchFamily="18" charset="0"/>
              </a:rPr>
              <a:t>products,also</a:t>
            </a:r>
            <a:r>
              <a:rPr lang="en-US" sz="2000" dirty="0" smtClean="0">
                <a:latin typeface="Cambria" pitchFamily="18" charset="0"/>
                <a:ea typeface="Cambria" pitchFamily="18" charset="0"/>
              </a:rPr>
              <a:t> will manage the staff.</a:t>
            </a:r>
            <a:endParaRPr lang="ko-KR" altLang="en-US" sz="2000" b="1" dirty="0">
              <a:solidFill>
                <a:schemeClr val="tx1">
                  <a:lumMod val="75000"/>
                  <a:lumOff val="25000"/>
                </a:schemeClr>
              </a:solidFill>
              <a:latin typeface="Cambria" pitchFamily="18" charset="0"/>
              <a:cs typeface="Arial" pitchFamily="34" charset="0"/>
            </a:endParaRPr>
          </a:p>
        </p:txBody>
      </p:sp>
      <p:pic>
        <p:nvPicPr>
          <p:cNvPr id="47" name="Picture 46" descr="user png.PNG"/>
          <p:cNvPicPr>
            <a:picLocks noChangeAspect="1"/>
          </p:cNvPicPr>
          <p:nvPr/>
        </p:nvPicPr>
        <p:blipFill>
          <a:blip r:embed="rId2" cstate="print"/>
          <a:stretch>
            <a:fillRect/>
          </a:stretch>
        </p:blipFill>
        <p:spPr>
          <a:xfrm>
            <a:off x="1470585" y="1546785"/>
            <a:ext cx="1267971" cy="1267971"/>
          </a:xfrm>
          <a:prstGeom prst="rect">
            <a:avLst/>
          </a:prstGeom>
        </p:spPr>
      </p:pic>
      <p:pic>
        <p:nvPicPr>
          <p:cNvPr id="48" name="Picture 47" descr="admin.png"/>
          <p:cNvPicPr>
            <a:picLocks noChangeAspect="1"/>
          </p:cNvPicPr>
          <p:nvPr/>
        </p:nvPicPr>
        <p:blipFill>
          <a:blip r:embed="rId3"/>
          <a:stretch>
            <a:fillRect/>
          </a:stretch>
        </p:blipFill>
        <p:spPr>
          <a:xfrm>
            <a:off x="9634096" y="1615857"/>
            <a:ext cx="1164533" cy="1152889"/>
          </a:xfrm>
          <a:prstGeom prst="rect">
            <a:avLst/>
          </a:prstGeom>
        </p:spPr>
      </p:pic>
      <p:pic>
        <p:nvPicPr>
          <p:cNvPr id="20" name="Picture 19" descr="user png.PNG"/>
          <p:cNvPicPr>
            <a:picLocks noChangeAspect="1"/>
          </p:cNvPicPr>
          <p:nvPr/>
        </p:nvPicPr>
        <p:blipFill>
          <a:blip r:embed="rId2" cstate="print"/>
          <a:stretch>
            <a:fillRect/>
          </a:stretch>
        </p:blipFill>
        <p:spPr>
          <a:xfrm>
            <a:off x="5367671" y="1546785"/>
            <a:ext cx="1267971" cy="1267971"/>
          </a:xfrm>
          <a:prstGeom prst="rect">
            <a:avLst/>
          </a:prstGeom>
        </p:spPr>
      </p:pic>
    </p:spTree>
    <p:extLst>
      <p:ext uri="{BB962C8B-B14F-4D97-AF65-F5344CB8AC3E}">
        <p14:creationId xmlns:p14="http://schemas.microsoft.com/office/powerpoint/2010/main" val="115590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blinds(horizontal)">
                                      <p:cBhvr>
                                        <p:cTn id="13" dur="500"/>
                                        <p:tgtEl>
                                          <p:spTgt spid="29"/>
                                        </p:tgtEl>
                                      </p:cBhvr>
                                    </p:animEffect>
                                  </p:childTnLst>
                                </p:cTn>
                              </p:par>
                              <p:par>
                                <p:cTn id="14" presetID="3" presetClass="entr" presetSubtype="1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linds(horizontal)">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linds(horizontal)">
                                      <p:cBhvr>
                                        <p:cTn id="21" dur="500"/>
                                        <p:tgtEl>
                                          <p:spTgt spid="2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blinds(horizontal)">
                                      <p:cBhvr>
                                        <p:cTn id="24" dur="500"/>
                                        <p:tgtEl>
                                          <p:spTgt spid="25"/>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blinds(horizontal)">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linds(horizontal)">
                                      <p:cBhvr>
                                        <p:cTn id="35" dur="500"/>
                                        <p:tgtEl>
                                          <p:spTgt spid="21"/>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blinds(horizontal)">
                                      <p:cBhvr>
                                        <p:cTn id="38" dur="500"/>
                                        <p:tgtEl>
                                          <p:spTgt spid="45"/>
                                        </p:tgtEl>
                                      </p:cBhvr>
                                    </p:animEffect>
                                  </p:childTnLst>
                                </p:cTn>
                              </p:par>
                              <p:par>
                                <p:cTn id="39" presetID="3" presetClass="entr" presetSubtype="1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blinds(horizontal)">
                                      <p:cBhvr>
                                        <p:cTn id="41" dur="500"/>
                                        <p:tgtEl>
                                          <p:spTgt spid="48"/>
                                        </p:tgtEl>
                                      </p:cBhvr>
                                    </p:animEffect>
                                  </p:childTnLst>
                                </p:cTn>
                              </p:par>
                              <p:par>
                                <p:cTn id="42" presetID="3" presetClass="entr" presetSubtype="1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blinds(horizontal)">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5" grpId="0" animBg="1"/>
      <p:bldP spid="29" grpId="0"/>
      <p:bldP spid="44" grpId="0"/>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2187E71-F354-4022-A1A8-34A7FE507D25}"/>
              </a:ext>
            </a:extLst>
          </p:cNvPr>
          <p:cNvGrpSpPr/>
          <p:nvPr/>
        </p:nvGrpSpPr>
        <p:grpSpPr>
          <a:xfrm>
            <a:off x="0" y="314801"/>
            <a:ext cx="7601830" cy="1005840"/>
            <a:chOff x="0" y="545888"/>
            <a:chExt cx="7601830" cy="1005840"/>
          </a:xfrm>
          <a:solidFill>
            <a:schemeClr val="accent1">
              <a:lumMod val="50000"/>
            </a:schemeClr>
          </a:solidFill>
        </p:grpSpPr>
        <p:sp>
          <p:nvSpPr>
            <p:cNvPr id="6" name="Arrow: Chevron 17">
              <a:extLst>
                <a:ext uri="{FF2B5EF4-FFF2-40B4-BE49-F238E27FC236}">
                  <a16:creationId xmlns:a16="http://schemas.microsoft.com/office/drawing/2014/main" xmlns="" id="{5B558A55-DC5D-49F0-A4D0-F49F33EB583B}"/>
                </a:ext>
              </a:extLst>
            </p:cNvPr>
            <p:cNvSpPr/>
            <p:nvPr/>
          </p:nvSpPr>
          <p:spPr>
            <a:xfrm>
              <a:off x="6663477" y="545888"/>
              <a:ext cx="731520" cy="1005840"/>
            </a:xfrm>
            <a:prstGeom prst="chevron">
              <a:avLst>
                <a:gd name="adj" fmla="val 56731"/>
              </a:avLst>
            </a:prstGeom>
            <a:solidFill>
              <a:schemeClr val="accent4">
                <a:lumMod val="40000"/>
                <a:lumOff val="6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7" name="Arrow: Pentagon 1">
              <a:extLst>
                <a:ext uri="{FF2B5EF4-FFF2-40B4-BE49-F238E27FC236}">
                  <a16:creationId xmlns:a16="http://schemas.microsoft.com/office/drawing/2014/main" xmlns="" id="{2B393331-5D4A-4961-AB58-3DE7220FAF94}"/>
                </a:ext>
              </a:extLst>
            </p:cNvPr>
            <p:cNvSpPr/>
            <p:nvPr/>
          </p:nvSpPr>
          <p:spPr>
            <a:xfrm>
              <a:off x="0" y="545888"/>
              <a:ext cx="6427177" cy="1005840"/>
            </a:xfrm>
            <a:prstGeom prst="homePlate">
              <a:avLst>
                <a:gd name="adj" fmla="val 40909"/>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4400" b="1" dirty="0">
                  <a:latin typeface="Cambria" pitchFamily="18" charset="0"/>
                  <a:ea typeface="Cambria" pitchFamily="18" charset="0"/>
                </a:rPr>
                <a:t>Product Functions</a:t>
              </a:r>
            </a:p>
          </p:txBody>
        </p:sp>
        <p:sp>
          <p:nvSpPr>
            <p:cNvPr id="8" name="Arrow: Chevron 18">
              <a:extLst>
                <a:ext uri="{FF2B5EF4-FFF2-40B4-BE49-F238E27FC236}">
                  <a16:creationId xmlns:a16="http://schemas.microsoft.com/office/drawing/2014/main" xmlns="" id="{B251CA05-7D56-47E6-9756-C119C1558F2E}"/>
                </a:ext>
              </a:extLst>
            </p:cNvPr>
            <p:cNvSpPr/>
            <p:nvPr/>
          </p:nvSpPr>
          <p:spPr>
            <a:xfrm>
              <a:off x="7053190" y="545888"/>
              <a:ext cx="548640" cy="1005840"/>
            </a:xfrm>
            <a:prstGeom prst="chevron">
              <a:avLst>
                <a:gd name="adj" fmla="val 74706"/>
              </a:avLst>
            </a:prstGeom>
            <a:solidFill>
              <a:schemeClr val="accent4">
                <a:lumMod val="20000"/>
                <a:lumOff val="8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9" name="Arrow: Chevron 19">
              <a:extLst>
                <a:ext uri="{FF2B5EF4-FFF2-40B4-BE49-F238E27FC236}">
                  <a16:creationId xmlns:a16="http://schemas.microsoft.com/office/drawing/2014/main" xmlns="" id="{7D930977-3753-49D3-962C-D68A88D8CA65}"/>
                </a:ext>
              </a:extLst>
            </p:cNvPr>
            <p:cNvSpPr/>
            <p:nvPr/>
          </p:nvSpPr>
          <p:spPr>
            <a:xfrm>
              <a:off x="6083373" y="545888"/>
              <a:ext cx="914400" cy="1005840"/>
            </a:xfrm>
            <a:prstGeom prst="chevron">
              <a:avLst>
                <a:gd name="adj" fmla="val 45057"/>
              </a:avLst>
            </a:prstGeom>
            <a:solidFill>
              <a:schemeClr val="accent4">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grpSp>
      <p:sp>
        <p:nvSpPr>
          <p:cNvPr id="18" name="TextBox 17"/>
          <p:cNvSpPr txBox="1"/>
          <p:nvPr/>
        </p:nvSpPr>
        <p:spPr>
          <a:xfrm>
            <a:off x="1712686" y="1799772"/>
            <a:ext cx="8461828" cy="369332"/>
          </a:xfrm>
          <a:prstGeom prst="rect">
            <a:avLst/>
          </a:prstGeom>
          <a:noFill/>
        </p:spPr>
        <p:txBody>
          <a:bodyPr wrap="square" rtlCol="0">
            <a:spAutoFit/>
          </a:bodyPr>
          <a:lstStyle/>
          <a:p>
            <a:endParaRPr lang="en-US" dirty="0"/>
          </a:p>
        </p:txBody>
      </p:sp>
      <p:grpSp>
        <p:nvGrpSpPr>
          <p:cNvPr id="3" name="Group 2"/>
          <p:cNvGrpSpPr/>
          <p:nvPr/>
        </p:nvGrpSpPr>
        <p:grpSpPr>
          <a:xfrm>
            <a:off x="687477" y="1751621"/>
            <a:ext cx="10716715" cy="439020"/>
            <a:chOff x="689610" y="1798515"/>
            <a:chExt cx="10716715" cy="439020"/>
          </a:xfrm>
        </p:grpSpPr>
        <p:grpSp>
          <p:nvGrpSpPr>
            <p:cNvPr id="2" name="Group 1"/>
            <p:cNvGrpSpPr/>
            <p:nvPr/>
          </p:nvGrpSpPr>
          <p:grpSpPr>
            <a:xfrm>
              <a:off x="689610" y="1798515"/>
              <a:ext cx="493369" cy="439020"/>
              <a:chOff x="689610" y="1798515"/>
              <a:chExt cx="493369" cy="439020"/>
            </a:xfrm>
          </p:grpSpPr>
          <p:sp>
            <p:nvSpPr>
              <p:cNvPr id="10" name="Rectangle 9">
                <a:extLst>
                  <a:ext uri="{FF2B5EF4-FFF2-40B4-BE49-F238E27FC236}">
                    <a16:creationId xmlns:a16="http://schemas.microsoft.com/office/drawing/2014/main" xmlns="" id="{1BFED855-6F48-41D9-B0D2-D691F56D852E}"/>
                  </a:ext>
                </a:extLst>
              </p:cNvPr>
              <p:cNvSpPr/>
              <p:nvPr/>
            </p:nvSpPr>
            <p:spPr>
              <a:xfrm>
                <a:off x="689610" y="1798515"/>
                <a:ext cx="493369" cy="439020"/>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1" name="TextBox 10">
                <a:extLst>
                  <a:ext uri="{FF2B5EF4-FFF2-40B4-BE49-F238E27FC236}">
                    <a16:creationId xmlns:a16="http://schemas.microsoft.com/office/drawing/2014/main" xmlns="" id="{1069C16D-3D41-4840-A60D-52E7B1E94B78}"/>
                  </a:ext>
                </a:extLst>
              </p:cNvPr>
              <p:cNvSpPr txBox="1"/>
              <p:nvPr/>
            </p:nvSpPr>
            <p:spPr>
              <a:xfrm>
                <a:off x="729340" y="1853290"/>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01</a:t>
                </a:r>
                <a:endParaRPr lang="ko-KR" altLang="en-US" sz="1600" b="1" dirty="0">
                  <a:solidFill>
                    <a:schemeClr val="tx1">
                      <a:lumMod val="85000"/>
                      <a:lumOff val="15000"/>
                    </a:schemeClr>
                  </a:solidFill>
                  <a:cs typeface="Arial" pitchFamily="34" charset="0"/>
                </a:endParaRPr>
              </a:p>
            </p:txBody>
          </p:sp>
        </p:grpSp>
        <p:sp>
          <p:nvSpPr>
            <p:cNvPr id="19" name="TextBox 18"/>
            <p:cNvSpPr txBox="1"/>
            <p:nvPr/>
          </p:nvSpPr>
          <p:spPr>
            <a:xfrm>
              <a:off x="1478554" y="1806024"/>
              <a:ext cx="9927771" cy="400110"/>
            </a:xfrm>
            <a:prstGeom prst="rect">
              <a:avLst/>
            </a:prstGeom>
            <a:noFill/>
          </p:spPr>
          <p:txBody>
            <a:bodyPr wrap="square" rtlCol="0">
              <a:spAutoFit/>
            </a:bodyPr>
            <a:lstStyle/>
            <a:p>
              <a:r>
                <a:rPr lang="en-US" sz="2000" b="1" dirty="0" smtClean="0"/>
                <a:t>shopping Portal</a:t>
              </a:r>
              <a:r>
                <a:rPr lang="en-US" sz="2000" dirty="0" smtClean="0"/>
                <a:t>- Web </a:t>
              </a:r>
              <a:r>
                <a:rPr lang="en-US" sz="2000" dirty="0"/>
                <a:t>site (Web Application) (Online Store)</a:t>
              </a:r>
              <a:endParaRPr lang="en-US" sz="2000" dirty="0">
                <a:latin typeface="Cambria" pitchFamily="18" charset="0"/>
                <a:ea typeface="Cambria" pitchFamily="18" charset="0"/>
              </a:endParaRPr>
            </a:p>
          </p:txBody>
        </p:sp>
      </p:grpSp>
      <p:grpSp>
        <p:nvGrpSpPr>
          <p:cNvPr id="21" name="Group 20"/>
          <p:cNvGrpSpPr/>
          <p:nvPr/>
        </p:nvGrpSpPr>
        <p:grpSpPr>
          <a:xfrm>
            <a:off x="703892" y="2315891"/>
            <a:ext cx="9649915" cy="707886"/>
            <a:chOff x="704124" y="2396881"/>
            <a:chExt cx="9649915" cy="707886"/>
          </a:xfrm>
        </p:grpSpPr>
        <p:sp>
          <p:nvSpPr>
            <p:cNvPr id="12" name="Rectangle 11">
              <a:extLst>
                <a:ext uri="{FF2B5EF4-FFF2-40B4-BE49-F238E27FC236}">
                  <a16:creationId xmlns:a16="http://schemas.microsoft.com/office/drawing/2014/main" xmlns="" id="{10E17FBE-7D1C-48B3-B0D9-6B0DA2A91441}"/>
                </a:ext>
              </a:extLst>
            </p:cNvPr>
            <p:cNvSpPr/>
            <p:nvPr/>
          </p:nvSpPr>
          <p:spPr>
            <a:xfrm>
              <a:off x="704124" y="2537963"/>
              <a:ext cx="493369" cy="439020"/>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3" name="TextBox 12">
              <a:extLst>
                <a:ext uri="{FF2B5EF4-FFF2-40B4-BE49-F238E27FC236}">
                  <a16:creationId xmlns:a16="http://schemas.microsoft.com/office/drawing/2014/main" xmlns="" id="{D28D30A2-DC8D-4076-AD6B-50356C9CC4BB}"/>
                </a:ext>
              </a:extLst>
            </p:cNvPr>
            <p:cNvSpPr txBox="1"/>
            <p:nvPr/>
          </p:nvSpPr>
          <p:spPr>
            <a:xfrm>
              <a:off x="743854" y="2607252"/>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02</a:t>
              </a:r>
              <a:endParaRPr lang="ko-KR" altLang="en-US" sz="1600" b="1" dirty="0">
                <a:solidFill>
                  <a:schemeClr val="tx1">
                    <a:lumMod val="85000"/>
                    <a:lumOff val="15000"/>
                  </a:schemeClr>
                </a:solidFill>
                <a:cs typeface="Arial" pitchFamily="34" charset="0"/>
              </a:endParaRPr>
            </a:p>
          </p:txBody>
        </p:sp>
        <p:sp>
          <p:nvSpPr>
            <p:cNvPr id="20" name="TextBox 19"/>
            <p:cNvSpPr txBox="1"/>
            <p:nvPr/>
          </p:nvSpPr>
          <p:spPr>
            <a:xfrm>
              <a:off x="1485811" y="2396881"/>
              <a:ext cx="8868228" cy="707886"/>
            </a:xfrm>
            <a:prstGeom prst="rect">
              <a:avLst/>
            </a:prstGeom>
            <a:noFill/>
          </p:spPr>
          <p:txBody>
            <a:bodyPr wrap="square" rtlCol="0">
              <a:spAutoFit/>
            </a:bodyPr>
            <a:lstStyle/>
            <a:p>
              <a:r>
                <a:rPr lang="en-US" sz="2000" b="1" dirty="0"/>
                <a:t>Uniform </a:t>
              </a:r>
              <a:r>
                <a:rPr lang="en-US" sz="2000" b="1" dirty="0" smtClean="0"/>
                <a:t>Access- </a:t>
              </a:r>
              <a:r>
                <a:rPr lang="en-US" sz="2000" dirty="0" smtClean="0"/>
                <a:t>Consumers,</a:t>
              </a:r>
              <a:r>
                <a:rPr lang="en-US" sz="2000" dirty="0"/>
                <a:t> </a:t>
              </a:r>
              <a:r>
                <a:rPr lang="en-US" sz="2000" dirty="0" smtClean="0"/>
                <a:t>admin(BOD, Owner</a:t>
              </a:r>
              <a:r>
                <a:rPr lang="en-US" sz="2000" dirty="0"/>
                <a:t>) </a:t>
              </a:r>
              <a:r>
                <a:rPr lang="en-US" sz="2000" dirty="0" smtClean="0"/>
                <a:t>,staff(suppliers</a:t>
              </a:r>
              <a:r>
                <a:rPr lang="en-US" sz="2000" dirty="0"/>
                <a:t>, sellers</a:t>
              </a:r>
              <a:r>
                <a:rPr lang="en-US" sz="2000" dirty="0" smtClean="0"/>
                <a:t>), would </a:t>
              </a:r>
              <a:r>
                <a:rPr lang="en-US" sz="2000" dirty="0"/>
                <a:t>be able </a:t>
              </a:r>
              <a:r>
                <a:rPr lang="en-US" sz="2000" dirty="0" smtClean="0"/>
                <a:t>use same </a:t>
              </a:r>
              <a:r>
                <a:rPr lang="en-US" sz="2000" dirty="0"/>
                <a:t>web site.</a:t>
              </a:r>
            </a:p>
          </p:txBody>
        </p:sp>
      </p:grpSp>
      <p:grpSp>
        <p:nvGrpSpPr>
          <p:cNvPr id="23" name="Group 22"/>
          <p:cNvGrpSpPr/>
          <p:nvPr/>
        </p:nvGrpSpPr>
        <p:grpSpPr>
          <a:xfrm>
            <a:off x="687477" y="3170564"/>
            <a:ext cx="9666330" cy="707886"/>
            <a:chOff x="718639" y="3174283"/>
            <a:chExt cx="9666330" cy="707886"/>
          </a:xfrm>
        </p:grpSpPr>
        <p:sp>
          <p:nvSpPr>
            <p:cNvPr id="14" name="Rectangle 13">
              <a:extLst>
                <a:ext uri="{FF2B5EF4-FFF2-40B4-BE49-F238E27FC236}">
                  <a16:creationId xmlns:a16="http://schemas.microsoft.com/office/drawing/2014/main" xmlns="" id="{96FBECFC-D70E-40B6-BBE9-64B1EFF72164}"/>
                </a:ext>
              </a:extLst>
            </p:cNvPr>
            <p:cNvSpPr/>
            <p:nvPr/>
          </p:nvSpPr>
          <p:spPr>
            <a:xfrm>
              <a:off x="718639" y="3291924"/>
              <a:ext cx="493369" cy="43902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5" name="TextBox 14">
              <a:extLst>
                <a:ext uri="{FF2B5EF4-FFF2-40B4-BE49-F238E27FC236}">
                  <a16:creationId xmlns:a16="http://schemas.microsoft.com/office/drawing/2014/main" xmlns="" id="{384DA8BF-A5B1-4A36-833F-3165BB8570C7}"/>
                </a:ext>
              </a:extLst>
            </p:cNvPr>
            <p:cNvSpPr txBox="1"/>
            <p:nvPr/>
          </p:nvSpPr>
          <p:spPr>
            <a:xfrm>
              <a:off x="758369" y="3361213"/>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03</a:t>
              </a:r>
              <a:endParaRPr lang="ko-KR" altLang="en-US" sz="1600" b="1" dirty="0">
                <a:solidFill>
                  <a:schemeClr val="tx1">
                    <a:lumMod val="85000"/>
                    <a:lumOff val="15000"/>
                  </a:schemeClr>
                </a:solidFill>
                <a:cs typeface="Arial" pitchFamily="34" charset="0"/>
              </a:endParaRPr>
            </a:p>
          </p:txBody>
        </p:sp>
        <p:sp>
          <p:nvSpPr>
            <p:cNvPr id="26" name="TextBox 25"/>
            <p:cNvSpPr txBox="1"/>
            <p:nvPr/>
          </p:nvSpPr>
          <p:spPr>
            <a:xfrm>
              <a:off x="1516741" y="3174283"/>
              <a:ext cx="8868228" cy="707886"/>
            </a:xfrm>
            <a:prstGeom prst="rect">
              <a:avLst/>
            </a:prstGeom>
            <a:noFill/>
          </p:spPr>
          <p:txBody>
            <a:bodyPr wrap="square" rtlCol="0">
              <a:spAutoFit/>
            </a:bodyPr>
            <a:lstStyle/>
            <a:p>
              <a:r>
                <a:rPr lang="en-US" sz="2000" b="1" dirty="0"/>
                <a:t>Product Gallery &amp; Product Details (Product </a:t>
              </a:r>
              <a:r>
                <a:rPr lang="en-US" sz="2000" b="1" dirty="0" smtClean="0"/>
                <a:t>Catalog)- </a:t>
              </a:r>
              <a:r>
                <a:rPr lang="en-US" sz="2000" dirty="0" smtClean="0"/>
                <a:t>For the ease and convenience for product buying ,selling , sorting and filter </a:t>
              </a:r>
              <a:endParaRPr lang="en-US" sz="2000" dirty="0"/>
            </a:p>
          </p:txBody>
        </p:sp>
      </p:grpSp>
      <p:grpSp>
        <p:nvGrpSpPr>
          <p:cNvPr id="24" name="Group 23"/>
          <p:cNvGrpSpPr/>
          <p:nvPr/>
        </p:nvGrpSpPr>
        <p:grpSpPr>
          <a:xfrm>
            <a:off x="687477" y="3995461"/>
            <a:ext cx="9693457" cy="707886"/>
            <a:chOff x="704125" y="3978936"/>
            <a:chExt cx="9693457" cy="707886"/>
          </a:xfrm>
        </p:grpSpPr>
        <p:sp>
          <p:nvSpPr>
            <p:cNvPr id="16" name="Rectangle 15">
              <a:extLst>
                <a:ext uri="{FF2B5EF4-FFF2-40B4-BE49-F238E27FC236}">
                  <a16:creationId xmlns:a16="http://schemas.microsoft.com/office/drawing/2014/main" xmlns="" id="{FD728B6D-EA65-4A37-B4CA-FF4E86FBF028}"/>
                </a:ext>
              </a:extLst>
            </p:cNvPr>
            <p:cNvSpPr/>
            <p:nvPr/>
          </p:nvSpPr>
          <p:spPr>
            <a:xfrm>
              <a:off x="704125" y="4118451"/>
              <a:ext cx="493369" cy="43902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7" name="TextBox 16">
              <a:extLst>
                <a:ext uri="{FF2B5EF4-FFF2-40B4-BE49-F238E27FC236}">
                  <a16:creationId xmlns:a16="http://schemas.microsoft.com/office/drawing/2014/main" xmlns="" id="{A371B31A-021B-496F-A7D6-AB46E97A51F7}"/>
                </a:ext>
              </a:extLst>
            </p:cNvPr>
            <p:cNvSpPr txBox="1"/>
            <p:nvPr/>
          </p:nvSpPr>
          <p:spPr>
            <a:xfrm>
              <a:off x="743855" y="4173226"/>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04</a:t>
              </a:r>
              <a:endParaRPr lang="ko-KR" altLang="en-US" sz="1600" b="1" dirty="0">
                <a:solidFill>
                  <a:schemeClr val="tx1">
                    <a:lumMod val="85000"/>
                    <a:lumOff val="15000"/>
                  </a:schemeClr>
                </a:solidFill>
                <a:cs typeface="Arial" pitchFamily="34" charset="0"/>
              </a:endParaRPr>
            </a:p>
          </p:txBody>
        </p:sp>
        <p:sp>
          <p:nvSpPr>
            <p:cNvPr id="28" name="TextBox 27"/>
            <p:cNvSpPr txBox="1"/>
            <p:nvPr/>
          </p:nvSpPr>
          <p:spPr>
            <a:xfrm>
              <a:off x="1529354" y="3978936"/>
              <a:ext cx="8868228" cy="707886"/>
            </a:xfrm>
            <a:prstGeom prst="rect">
              <a:avLst/>
            </a:prstGeom>
            <a:noFill/>
          </p:spPr>
          <p:txBody>
            <a:bodyPr wrap="square" rtlCol="0">
              <a:spAutoFit/>
            </a:bodyPr>
            <a:lstStyle/>
            <a:p>
              <a:pPr lvl="0"/>
              <a:r>
                <a:rPr lang="en-US" sz="2000" b="1" dirty="0"/>
                <a:t>Order Processing, Bill </a:t>
              </a:r>
              <a:r>
                <a:rPr lang="en-US" sz="2000" b="1" dirty="0" smtClean="0"/>
                <a:t>generation- </a:t>
              </a:r>
              <a:r>
                <a:rPr lang="en-US" sz="2000" dirty="0"/>
                <a:t>For </a:t>
              </a:r>
              <a:r>
                <a:rPr lang="en-US" sz="2000" dirty="0" smtClean="0"/>
                <a:t>to achieve the main goal of business </a:t>
              </a:r>
              <a:r>
                <a:rPr lang="en-US" sz="2000" dirty="0" err="1" smtClean="0"/>
                <a:t>i.e</a:t>
              </a:r>
              <a:r>
                <a:rPr lang="en-US" sz="2000" dirty="0" smtClean="0"/>
                <a:t> buying and selling ,online order processing and bill generation for future use.</a:t>
              </a:r>
              <a:endParaRPr lang="en-US" sz="2000" dirty="0">
                <a:latin typeface="Cambria" pitchFamily="18" charset="0"/>
                <a:ea typeface="Cambria" pitchFamily="18" charset="0"/>
              </a:endParaRPr>
            </a:p>
          </p:txBody>
        </p:sp>
      </p:grpSp>
      <p:sp>
        <p:nvSpPr>
          <p:cNvPr id="31" name="TextBox 30"/>
          <p:cNvSpPr txBox="1"/>
          <p:nvPr/>
        </p:nvSpPr>
        <p:spPr>
          <a:xfrm>
            <a:off x="1748971" y="4913086"/>
            <a:ext cx="8461828"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8914725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92187E71-F354-4022-A1A8-34A7FE507D25}"/>
              </a:ext>
            </a:extLst>
          </p:cNvPr>
          <p:cNvGrpSpPr/>
          <p:nvPr/>
        </p:nvGrpSpPr>
        <p:grpSpPr>
          <a:xfrm>
            <a:off x="0" y="314801"/>
            <a:ext cx="7601830" cy="1005840"/>
            <a:chOff x="0" y="545888"/>
            <a:chExt cx="7601830" cy="1005840"/>
          </a:xfrm>
          <a:solidFill>
            <a:schemeClr val="accent1">
              <a:lumMod val="50000"/>
            </a:schemeClr>
          </a:solidFill>
        </p:grpSpPr>
        <p:sp>
          <p:nvSpPr>
            <p:cNvPr id="6" name="Arrow: Chevron 17">
              <a:extLst>
                <a:ext uri="{FF2B5EF4-FFF2-40B4-BE49-F238E27FC236}">
                  <a16:creationId xmlns:a16="http://schemas.microsoft.com/office/drawing/2014/main" xmlns="" id="{5B558A55-DC5D-49F0-A4D0-F49F33EB583B}"/>
                </a:ext>
              </a:extLst>
            </p:cNvPr>
            <p:cNvSpPr/>
            <p:nvPr/>
          </p:nvSpPr>
          <p:spPr>
            <a:xfrm>
              <a:off x="6663477" y="545888"/>
              <a:ext cx="731520" cy="1005840"/>
            </a:xfrm>
            <a:prstGeom prst="chevron">
              <a:avLst>
                <a:gd name="adj" fmla="val 56731"/>
              </a:avLst>
            </a:prstGeom>
            <a:solidFill>
              <a:schemeClr val="accent4">
                <a:lumMod val="40000"/>
                <a:lumOff val="6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7" name="Arrow: Pentagon 1">
              <a:extLst>
                <a:ext uri="{FF2B5EF4-FFF2-40B4-BE49-F238E27FC236}">
                  <a16:creationId xmlns:a16="http://schemas.microsoft.com/office/drawing/2014/main" xmlns="" id="{2B393331-5D4A-4961-AB58-3DE7220FAF94}"/>
                </a:ext>
              </a:extLst>
            </p:cNvPr>
            <p:cNvSpPr/>
            <p:nvPr/>
          </p:nvSpPr>
          <p:spPr>
            <a:xfrm>
              <a:off x="0" y="545888"/>
              <a:ext cx="6427177" cy="1005840"/>
            </a:xfrm>
            <a:prstGeom prst="homePlate">
              <a:avLst>
                <a:gd name="adj" fmla="val 40909"/>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4400" b="1" dirty="0">
                  <a:latin typeface="Cambria" pitchFamily="18" charset="0"/>
                  <a:ea typeface="Cambria" pitchFamily="18" charset="0"/>
                </a:rPr>
                <a:t>Product Functions</a:t>
              </a:r>
            </a:p>
          </p:txBody>
        </p:sp>
        <p:sp>
          <p:nvSpPr>
            <p:cNvPr id="8" name="Arrow: Chevron 18">
              <a:extLst>
                <a:ext uri="{FF2B5EF4-FFF2-40B4-BE49-F238E27FC236}">
                  <a16:creationId xmlns:a16="http://schemas.microsoft.com/office/drawing/2014/main" xmlns="" id="{B251CA05-7D56-47E6-9756-C119C1558F2E}"/>
                </a:ext>
              </a:extLst>
            </p:cNvPr>
            <p:cNvSpPr/>
            <p:nvPr/>
          </p:nvSpPr>
          <p:spPr>
            <a:xfrm>
              <a:off x="7053190" y="545888"/>
              <a:ext cx="548640" cy="1005840"/>
            </a:xfrm>
            <a:prstGeom prst="chevron">
              <a:avLst>
                <a:gd name="adj" fmla="val 74706"/>
              </a:avLst>
            </a:prstGeom>
            <a:solidFill>
              <a:schemeClr val="accent4">
                <a:lumMod val="20000"/>
                <a:lumOff val="8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9" name="Arrow: Chevron 19">
              <a:extLst>
                <a:ext uri="{FF2B5EF4-FFF2-40B4-BE49-F238E27FC236}">
                  <a16:creationId xmlns:a16="http://schemas.microsoft.com/office/drawing/2014/main" xmlns="" id="{7D930977-3753-49D3-962C-D68A88D8CA65}"/>
                </a:ext>
              </a:extLst>
            </p:cNvPr>
            <p:cNvSpPr/>
            <p:nvPr/>
          </p:nvSpPr>
          <p:spPr>
            <a:xfrm>
              <a:off x="6083373" y="545888"/>
              <a:ext cx="914400" cy="1005840"/>
            </a:xfrm>
            <a:prstGeom prst="chevron">
              <a:avLst>
                <a:gd name="adj" fmla="val 45057"/>
              </a:avLst>
            </a:prstGeom>
            <a:solidFill>
              <a:schemeClr val="accent4">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grpSp>
      <p:sp>
        <p:nvSpPr>
          <p:cNvPr id="18" name="TextBox 17"/>
          <p:cNvSpPr txBox="1"/>
          <p:nvPr/>
        </p:nvSpPr>
        <p:spPr>
          <a:xfrm>
            <a:off x="1712686" y="1799772"/>
            <a:ext cx="8461828" cy="369332"/>
          </a:xfrm>
          <a:prstGeom prst="rect">
            <a:avLst/>
          </a:prstGeom>
          <a:noFill/>
        </p:spPr>
        <p:txBody>
          <a:bodyPr wrap="square" rtlCol="0">
            <a:spAutoFit/>
          </a:bodyPr>
          <a:lstStyle/>
          <a:p>
            <a:endParaRPr lang="en-US" dirty="0"/>
          </a:p>
        </p:txBody>
      </p:sp>
      <p:sp>
        <p:nvSpPr>
          <p:cNvPr id="31" name="TextBox 30"/>
          <p:cNvSpPr txBox="1"/>
          <p:nvPr/>
        </p:nvSpPr>
        <p:spPr>
          <a:xfrm>
            <a:off x="1748971" y="4913086"/>
            <a:ext cx="8461828" cy="369332"/>
          </a:xfrm>
          <a:prstGeom prst="rect">
            <a:avLst/>
          </a:prstGeom>
          <a:noFill/>
        </p:spPr>
        <p:txBody>
          <a:bodyPr wrap="square" rtlCol="0">
            <a:spAutoFit/>
          </a:bodyPr>
          <a:lstStyle/>
          <a:p>
            <a:endParaRPr lang="en-US" dirty="0"/>
          </a:p>
        </p:txBody>
      </p:sp>
      <p:grpSp>
        <p:nvGrpSpPr>
          <p:cNvPr id="25" name="Group 24"/>
          <p:cNvGrpSpPr/>
          <p:nvPr/>
        </p:nvGrpSpPr>
        <p:grpSpPr>
          <a:xfrm>
            <a:off x="724064" y="1946648"/>
            <a:ext cx="10718617" cy="444912"/>
            <a:chOff x="725895" y="4911829"/>
            <a:chExt cx="10718617" cy="444912"/>
          </a:xfrm>
        </p:grpSpPr>
        <p:sp>
          <p:nvSpPr>
            <p:cNvPr id="29" name="Rectangle 28">
              <a:extLst>
                <a:ext uri="{FF2B5EF4-FFF2-40B4-BE49-F238E27FC236}">
                  <a16:creationId xmlns:a16="http://schemas.microsoft.com/office/drawing/2014/main" xmlns="" id="{1BFED855-6F48-41D9-B0D2-D691F56D852E}"/>
                </a:ext>
              </a:extLst>
            </p:cNvPr>
            <p:cNvSpPr/>
            <p:nvPr/>
          </p:nvSpPr>
          <p:spPr>
            <a:xfrm>
              <a:off x="725895" y="4911829"/>
              <a:ext cx="493369" cy="439020"/>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30" name="TextBox 29">
              <a:extLst>
                <a:ext uri="{FF2B5EF4-FFF2-40B4-BE49-F238E27FC236}">
                  <a16:creationId xmlns:a16="http://schemas.microsoft.com/office/drawing/2014/main" xmlns="" id="{1069C16D-3D41-4840-A60D-52E7B1E94B78}"/>
                </a:ext>
              </a:extLst>
            </p:cNvPr>
            <p:cNvSpPr txBox="1"/>
            <p:nvPr/>
          </p:nvSpPr>
          <p:spPr>
            <a:xfrm>
              <a:off x="765625" y="4966604"/>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05</a:t>
              </a:r>
              <a:endParaRPr lang="ko-KR" altLang="en-US" sz="1600" b="1" dirty="0">
                <a:solidFill>
                  <a:schemeClr val="tx1">
                    <a:lumMod val="85000"/>
                    <a:lumOff val="15000"/>
                  </a:schemeClr>
                </a:solidFill>
                <a:cs typeface="Arial" pitchFamily="34" charset="0"/>
              </a:endParaRPr>
            </a:p>
          </p:txBody>
        </p:sp>
        <p:sp>
          <p:nvSpPr>
            <p:cNvPr id="32" name="TextBox 31"/>
            <p:cNvSpPr txBox="1"/>
            <p:nvPr/>
          </p:nvSpPr>
          <p:spPr>
            <a:xfrm>
              <a:off x="1516741" y="4956631"/>
              <a:ext cx="9927771" cy="400110"/>
            </a:xfrm>
            <a:prstGeom prst="rect">
              <a:avLst/>
            </a:prstGeom>
            <a:noFill/>
          </p:spPr>
          <p:txBody>
            <a:bodyPr wrap="square" rtlCol="0">
              <a:spAutoFit/>
            </a:bodyPr>
            <a:lstStyle/>
            <a:p>
              <a:r>
                <a:rPr lang="en-US" sz="2000" b="1" dirty="0"/>
                <a:t>Payment processing</a:t>
              </a:r>
              <a:r>
                <a:rPr lang="en-US" sz="2000" dirty="0"/>
                <a:t> </a:t>
              </a:r>
              <a:r>
                <a:rPr lang="en-US" sz="2000" dirty="0" smtClean="0"/>
                <a:t>–</a:t>
              </a:r>
              <a:r>
                <a:rPr lang="en-US" sz="2000" dirty="0" smtClean="0">
                  <a:latin typeface="Cambria" pitchFamily="18" charset="0"/>
                  <a:ea typeface="Cambria" pitchFamily="18" charset="0"/>
                </a:rPr>
                <a:t>online payment mode eases the money exchange and digitalization.</a:t>
              </a:r>
              <a:endParaRPr lang="en-US" sz="2000" dirty="0">
                <a:latin typeface="Cambria" pitchFamily="18" charset="0"/>
                <a:ea typeface="Cambria" pitchFamily="18" charset="0"/>
              </a:endParaRPr>
            </a:p>
          </p:txBody>
        </p:sp>
      </p:grpSp>
      <p:grpSp>
        <p:nvGrpSpPr>
          <p:cNvPr id="27" name="Group 26"/>
          <p:cNvGrpSpPr/>
          <p:nvPr/>
        </p:nvGrpSpPr>
        <p:grpSpPr>
          <a:xfrm>
            <a:off x="722480" y="2612999"/>
            <a:ext cx="9649915" cy="707886"/>
            <a:chOff x="754924" y="5655337"/>
            <a:chExt cx="9649915" cy="707886"/>
          </a:xfrm>
        </p:grpSpPr>
        <p:sp>
          <p:nvSpPr>
            <p:cNvPr id="33" name="Rectangle 32">
              <a:extLst>
                <a:ext uri="{FF2B5EF4-FFF2-40B4-BE49-F238E27FC236}">
                  <a16:creationId xmlns:a16="http://schemas.microsoft.com/office/drawing/2014/main" xmlns="" id="{10E17FBE-7D1C-48B3-B0D9-6B0DA2A91441}"/>
                </a:ext>
              </a:extLst>
            </p:cNvPr>
            <p:cNvSpPr/>
            <p:nvPr/>
          </p:nvSpPr>
          <p:spPr>
            <a:xfrm>
              <a:off x="754924" y="5694821"/>
              <a:ext cx="493369" cy="439020"/>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34" name="TextBox 33">
              <a:extLst>
                <a:ext uri="{FF2B5EF4-FFF2-40B4-BE49-F238E27FC236}">
                  <a16:creationId xmlns:a16="http://schemas.microsoft.com/office/drawing/2014/main" xmlns="" id="{D28D30A2-DC8D-4076-AD6B-50356C9CC4BB}"/>
                </a:ext>
              </a:extLst>
            </p:cNvPr>
            <p:cNvSpPr txBox="1"/>
            <p:nvPr/>
          </p:nvSpPr>
          <p:spPr>
            <a:xfrm>
              <a:off x="794654" y="5764110"/>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06</a:t>
              </a:r>
              <a:endParaRPr lang="ko-KR" altLang="en-US" sz="1600" b="1" dirty="0">
                <a:solidFill>
                  <a:schemeClr val="tx1">
                    <a:lumMod val="85000"/>
                    <a:lumOff val="15000"/>
                  </a:schemeClr>
                </a:solidFill>
                <a:cs typeface="Arial" pitchFamily="34" charset="0"/>
              </a:endParaRPr>
            </a:p>
          </p:txBody>
        </p:sp>
        <p:sp>
          <p:nvSpPr>
            <p:cNvPr id="35" name="TextBox 34"/>
            <p:cNvSpPr txBox="1"/>
            <p:nvPr/>
          </p:nvSpPr>
          <p:spPr>
            <a:xfrm>
              <a:off x="1536611" y="5655337"/>
              <a:ext cx="8868228" cy="707886"/>
            </a:xfrm>
            <a:prstGeom prst="rect">
              <a:avLst/>
            </a:prstGeom>
            <a:noFill/>
          </p:spPr>
          <p:txBody>
            <a:bodyPr wrap="square" rtlCol="0">
              <a:spAutoFit/>
            </a:bodyPr>
            <a:lstStyle/>
            <a:p>
              <a:r>
                <a:rPr lang="en-US" sz="2000" b="1" dirty="0"/>
                <a:t>Shipping parcels at customer end as well </a:t>
              </a:r>
              <a:r>
                <a:rPr lang="en-US" sz="2000" b="1" dirty="0" smtClean="0"/>
                <a:t>Tracking Delivery</a:t>
              </a:r>
              <a:r>
                <a:rPr lang="en-US" sz="2000" dirty="0" smtClean="0"/>
                <a:t>-On the successful payment the admin is supposed to deliver the product with the estimated time</a:t>
              </a:r>
              <a:r>
                <a:rPr lang="en-US" sz="2000" dirty="0" smtClean="0">
                  <a:latin typeface="Cambria" pitchFamily="18" charset="0"/>
                  <a:ea typeface="Cambria" pitchFamily="18" charset="0"/>
                </a:rPr>
                <a:t>.</a:t>
              </a:r>
              <a:endParaRPr lang="en-US" sz="2000" dirty="0">
                <a:latin typeface="Cambria" pitchFamily="18" charset="0"/>
                <a:ea typeface="Cambria" pitchFamily="18" charset="0"/>
              </a:endParaRPr>
            </a:p>
          </p:txBody>
        </p:sp>
      </p:grpSp>
      <p:grpSp>
        <p:nvGrpSpPr>
          <p:cNvPr id="44" name="Group 43"/>
          <p:cNvGrpSpPr/>
          <p:nvPr/>
        </p:nvGrpSpPr>
        <p:grpSpPr>
          <a:xfrm>
            <a:off x="706033" y="3291309"/>
            <a:ext cx="9652850" cy="707886"/>
            <a:chOff x="685513" y="5496273"/>
            <a:chExt cx="9652850" cy="707886"/>
          </a:xfrm>
        </p:grpSpPr>
        <p:sp>
          <p:nvSpPr>
            <p:cNvPr id="39" name="Rectangle 38">
              <a:extLst>
                <a:ext uri="{FF2B5EF4-FFF2-40B4-BE49-F238E27FC236}">
                  <a16:creationId xmlns:a16="http://schemas.microsoft.com/office/drawing/2014/main" xmlns="" id="{96FBECFC-D70E-40B6-BBE9-64B1EFF72164}"/>
                </a:ext>
              </a:extLst>
            </p:cNvPr>
            <p:cNvSpPr/>
            <p:nvPr/>
          </p:nvSpPr>
          <p:spPr>
            <a:xfrm>
              <a:off x="685513" y="5575643"/>
              <a:ext cx="493369" cy="43902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40" name="TextBox 39">
              <a:extLst>
                <a:ext uri="{FF2B5EF4-FFF2-40B4-BE49-F238E27FC236}">
                  <a16:creationId xmlns:a16="http://schemas.microsoft.com/office/drawing/2014/main" xmlns="" id="{D28D30A2-DC8D-4076-AD6B-50356C9CC4BB}"/>
                </a:ext>
              </a:extLst>
            </p:cNvPr>
            <p:cNvSpPr txBox="1"/>
            <p:nvPr/>
          </p:nvSpPr>
          <p:spPr>
            <a:xfrm>
              <a:off x="718013" y="5636042"/>
              <a:ext cx="428367" cy="338554"/>
            </a:xfrm>
            <a:prstGeom prst="rect">
              <a:avLst/>
            </a:prstGeom>
            <a:noFill/>
          </p:spPr>
          <p:txBody>
            <a:bodyPr wrap="square" lIns="108000" rIns="108000" rtlCol="0">
              <a:spAutoFit/>
            </a:bodyPr>
            <a:lstStyle/>
            <a:p>
              <a:pPr algn="ctr"/>
              <a:r>
                <a:rPr lang="en-US" altLang="ko-KR" sz="1600" b="1" dirty="0" smtClean="0">
                  <a:solidFill>
                    <a:schemeClr val="tx1">
                      <a:lumMod val="85000"/>
                      <a:lumOff val="15000"/>
                    </a:schemeClr>
                  </a:solidFill>
                  <a:cs typeface="Arial" pitchFamily="34" charset="0"/>
                </a:rPr>
                <a:t>07</a:t>
              </a:r>
              <a:endParaRPr lang="ko-KR" altLang="en-US" sz="1600" b="1" dirty="0">
                <a:solidFill>
                  <a:schemeClr val="tx1">
                    <a:lumMod val="85000"/>
                    <a:lumOff val="15000"/>
                  </a:schemeClr>
                </a:solidFill>
                <a:cs typeface="Arial" pitchFamily="34" charset="0"/>
              </a:endParaRPr>
            </a:p>
          </p:txBody>
        </p:sp>
        <p:sp>
          <p:nvSpPr>
            <p:cNvPr id="41" name="TextBox 40"/>
            <p:cNvSpPr txBox="1"/>
            <p:nvPr/>
          </p:nvSpPr>
          <p:spPr>
            <a:xfrm>
              <a:off x="1470135" y="5496273"/>
              <a:ext cx="8868228" cy="707886"/>
            </a:xfrm>
            <a:prstGeom prst="rect">
              <a:avLst/>
            </a:prstGeom>
            <a:noFill/>
          </p:spPr>
          <p:txBody>
            <a:bodyPr wrap="square" rtlCol="0">
              <a:spAutoFit/>
            </a:bodyPr>
            <a:lstStyle/>
            <a:p>
              <a:r>
                <a:rPr lang="en-US" sz="2000" b="1" dirty="0" smtClean="0"/>
                <a:t>Customer Relationship management-  </a:t>
              </a:r>
              <a:r>
                <a:rPr lang="en-US" sz="2000" dirty="0" smtClean="0"/>
                <a:t>The mail/feedback from the customer is always welcomed </a:t>
              </a:r>
              <a:r>
                <a:rPr lang="en-US" sz="2000" dirty="0" smtClean="0">
                  <a:latin typeface="Cambria" pitchFamily="18" charset="0"/>
                  <a:ea typeface="Cambria" pitchFamily="18" charset="0"/>
                </a:rPr>
                <a:t>.</a:t>
              </a:r>
              <a:endParaRPr lang="en-US" sz="2000" dirty="0">
                <a:latin typeface="Cambria" pitchFamily="18" charset="0"/>
                <a:ea typeface="Cambria" pitchFamily="18" charset="0"/>
              </a:endParaRPr>
            </a:p>
          </p:txBody>
        </p:sp>
      </p:grpSp>
      <p:grpSp>
        <p:nvGrpSpPr>
          <p:cNvPr id="43" name="Group 42"/>
          <p:cNvGrpSpPr/>
          <p:nvPr/>
        </p:nvGrpSpPr>
        <p:grpSpPr>
          <a:xfrm>
            <a:off x="706033" y="3956145"/>
            <a:ext cx="9666362" cy="707886"/>
            <a:chOff x="711352" y="6144637"/>
            <a:chExt cx="9666362" cy="707886"/>
          </a:xfrm>
        </p:grpSpPr>
        <p:sp>
          <p:nvSpPr>
            <p:cNvPr id="38" name="Rectangle 37">
              <a:extLst>
                <a:ext uri="{FF2B5EF4-FFF2-40B4-BE49-F238E27FC236}">
                  <a16:creationId xmlns:a16="http://schemas.microsoft.com/office/drawing/2014/main" xmlns="" id="{10E17FBE-7D1C-48B3-B0D9-6B0DA2A91441}"/>
                </a:ext>
              </a:extLst>
            </p:cNvPr>
            <p:cNvSpPr/>
            <p:nvPr/>
          </p:nvSpPr>
          <p:spPr>
            <a:xfrm>
              <a:off x="711352" y="6271670"/>
              <a:ext cx="493369" cy="439020"/>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37" name="TextBox 36">
              <a:extLst>
                <a:ext uri="{FF2B5EF4-FFF2-40B4-BE49-F238E27FC236}">
                  <a16:creationId xmlns:a16="http://schemas.microsoft.com/office/drawing/2014/main" xmlns="" id="{D28D30A2-DC8D-4076-AD6B-50356C9CC4BB}"/>
                </a:ext>
              </a:extLst>
            </p:cNvPr>
            <p:cNvSpPr txBox="1"/>
            <p:nvPr/>
          </p:nvSpPr>
          <p:spPr>
            <a:xfrm>
              <a:off x="743854" y="6329303"/>
              <a:ext cx="428367" cy="338554"/>
            </a:xfrm>
            <a:prstGeom prst="rect">
              <a:avLst/>
            </a:prstGeom>
            <a:noFill/>
          </p:spPr>
          <p:txBody>
            <a:bodyPr wrap="square" lIns="108000" rIns="108000" rtlCol="0">
              <a:spAutoFit/>
            </a:bodyPr>
            <a:lstStyle/>
            <a:p>
              <a:pPr algn="ctr"/>
              <a:r>
                <a:rPr lang="en-US" altLang="ko-KR" sz="1600" b="1" dirty="0" smtClean="0">
                  <a:solidFill>
                    <a:schemeClr val="tx1">
                      <a:lumMod val="85000"/>
                      <a:lumOff val="15000"/>
                    </a:schemeClr>
                  </a:solidFill>
                  <a:cs typeface="Arial" pitchFamily="34" charset="0"/>
                </a:rPr>
                <a:t>08</a:t>
              </a:r>
              <a:endParaRPr lang="ko-KR" altLang="en-US" sz="1600" b="1" dirty="0">
                <a:solidFill>
                  <a:schemeClr val="tx1">
                    <a:lumMod val="85000"/>
                    <a:lumOff val="15000"/>
                  </a:schemeClr>
                </a:solidFill>
                <a:cs typeface="Arial" pitchFamily="34" charset="0"/>
              </a:endParaRPr>
            </a:p>
          </p:txBody>
        </p:sp>
        <p:sp>
          <p:nvSpPr>
            <p:cNvPr id="42" name="TextBox 41"/>
            <p:cNvSpPr txBox="1"/>
            <p:nvPr/>
          </p:nvSpPr>
          <p:spPr>
            <a:xfrm>
              <a:off x="1509486" y="6144637"/>
              <a:ext cx="8868228" cy="707886"/>
            </a:xfrm>
            <a:prstGeom prst="rect">
              <a:avLst/>
            </a:prstGeom>
            <a:noFill/>
          </p:spPr>
          <p:txBody>
            <a:bodyPr wrap="square" rtlCol="0">
              <a:spAutoFit/>
            </a:bodyPr>
            <a:lstStyle/>
            <a:p>
              <a:r>
                <a:rPr lang="en-US" sz="2000" b="1" dirty="0"/>
                <a:t>Seller </a:t>
              </a:r>
              <a:r>
                <a:rPr lang="en-US" sz="2000" b="1" dirty="0" smtClean="0"/>
                <a:t>Dashboard</a:t>
              </a:r>
              <a:r>
                <a:rPr lang="en-US" sz="2000" dirty="0" smtClean="0"/>
                <a:t>-To have records and business flourishment all order details to be listed as needed.</a:t>
              </a:r>
              <a:endParaRPr lang="en-US" sz="2000" dirty="0">
                <a:latin typeface="Cambria" pitchFamily="18" charset="0"/>
                <a:ea typeface="Cambria" pitchFamily="18" charset="0"/>
              </a:endParaRPr>
            </a:p>
          </p:txBody>
        </p:sp>
      </p:grpSp>
      <p:grpSp>
        <p:nvGrpSpPr>
          <p:cNvPr id="49" name="Group 48"/>
          <p:cNvGrpSpPr/>
          <p:nvPr/>
        </p:nvGrpSpPr>
        <p:grpSpPr>
          <a:xfrm>
            <a:off x="706033" y="4913086"/>
            <a:ext cx="10718617" cy="752688"/>
            <a:chOff x="725895" y="4911829"/>
            <a:chExt cx="10718617" cy="752688"/>
          </a:xfrm>
        </p:grpSpPr>
        <p:sp>
          <p:nvSpPr>
            <p:cNvPr id="50" name="Rectangle 49">
              <a:extLst>
                <a:ext uri="{FF2B5EF4-FFF2-40B4-BE49-F238E27FC236}">
                  <a16:creationId xmlns:a16="http://schemas.microsoft.com/office/drawing/2014/main" xmlns="" id="{1BFED855-6F48-41D9-B0D2-D691F56D852E}"/>
                </a:ext>
              </a:extLst>
            </p:cNvPr>
            <p:cNvSpPr/>
            <p:nvPr/>
          </p:nvSpPr>
          <p:spPr>
            <a:xfrm>
              <a:off x="725895" y="4911829"/>
              <a:ext cx="493369" cy="439020"/>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51" name="TextBox 50">
              <a:extLst>
                <a:ext uri="{FF2B5EF4-FFF2-40B4-BE49-F238E27FC236}">
                  <a16:creationId xmlns:a16="http://schemas.microsoft.com/office/drawing/2014/main" xmlns="" id="{1069C16D-3D41-4840-A60D-52E7B1E94B78}"/>
                </a:ext>
              </a:extLst>
            </p:cNvPr>
            <p:cNvSpPr txBox="1"/>
            <p:nvPr/>
          </p:nvSpPr>
          <p:spPr>
            <a:xfrm>
              <a:off x="765625" y="4966604"/>
              <a:ext cx="428367" cy="338554"/>
            </a:xfrm>
            <a:prstGeom prst="rect">
              <a:avLst/>
            </a:prstGeom>
            <a:noFill/>
          </p:spPr>
          <p:txBody>
            <a:bodyPr wrap="square" lIns="108000" rIns="108000" rtlCol="0">
              <a:spAutoFit/>
            </a:bodyPr>
            <a:lstStyle/>
            <a:p>
              <a:pPr algn="ctr"/>
              <a:r>
                <a:rPr lang="en-US" altLang="ko-KR" sz="1600" b="1" dirty="0" smtClean="0">
                  <a:solidFill>
                    <a:schemeClr val="tx1">
                      <a:lumMod val="85000"/>
                      <a:lumOff val="15000"/>
                    </a:schemeClr>
                  </a:solidFill>
                  <a:cs typeface="Arial" pitchFamily="34" charset="0"/>
                </a:rPr>
                <a:t>09</a:t>
              </a:r>
              <a:endParaRPr lang="ko-KR" altLang="en-US" sz="1600" b="1" dirty="0">
                <a:solidFill>
                  <a:schemeClr val="tx1">
                    <a:lumMod val="85000"/>
                    <a:lumOff val="15000"/>
                  </a:schemeClr>
                </a:solidFill>
                <a:cs typeface="Arial" pitchFamily="34" charset="0"/>
              </a:endParaRPr>
            </a:p>
          </p:txBody>
        </p:sp>
        <p:sp>
          <p:nvSpPr>
            <p:cNvPr id="52" name="TextBox 51"/>
            <p:cNvSpPr txBox="1"/>
            <p:nvPr/>
          </p:nvSpPr>
          <p:spPr>
            <a:xfrm>
              <a:off x="1516741" y="4956631"/>
              <a:ext cx="9927771" cy="707886"/>
            </a:xfrm>
            <a:prstGeom prst="rect">
              <a:avLst/>
            </a:prstGeom>
            <a:noFill/>
          </p:spPr>
          <p:txBody>
            <a:bodyPr wrap="square" rtlCol="0">
              <a:spAutoFit/>
            </a:bodyPr>
            <a:lstStyle/>
            <a:p>
              <a:r>
                <a:rPr lang="en-US" sz="2000" b="1" dirty="0" err="1" smtClean="0"/>
                <a:t>Additonal</a:t>
              </a:r>
              <a:r>
                <a:rPr lang="en-US" sz="2000" b="1" dirty="0" smtClean="0"/>
                <a:t> Features</a:t>
              </a:r>
              <a:r>
                <a:rPr lang="en-US" sz="2000" dirty="0" smtClean="0"/>
                <a:t>–OTP authentication , invoice generation and mail communication</a:t>
              </a:r>
            </a:p>
            <a:p>
              <a:r>
                <a:rPr lang="en-US" sz="2000" dirty="0" smtClean="0">
                  <a:latin typeface="Cambria" pitchFamily="18" charset="0"/>
                  <a:ea typeface="Cambria" pitchFamily="18" charset="0"/>
                </a:rPr>
                <a:t>.</a:t>
              </a:r>
              <a:endParaRPr lang="en-US" sz="2000" dirty="0">
                <a:latin typeface="Cambria" pitchFamily="18" charset="0"/>
                <a:ea typeface="Cambria" pitchFamily="18" charset="0"/>
              </a:endParaRPr>
            </a:p>
          </p:txBody>
        </p:sp>
      </p:grpSp>
    </p:spTree>
    <p:extLst>
      <p:ext uri="{BB962C8B-B14F-4D97-AF65-F5344CB8AC3E}">
        <p14:creationId xmlns:p14="http://schemas.microsoft.com/office/powerpoint/2010/main" val="40323247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92187E71-F354-4022-A1A8-34A7FE507D25}"/>
              </a:ext>
            </a:extLst>
          </p:cNvPr>
          <p:cNvGrpSpPr/>
          <p:nvPr/>
        </p:nvGrpSpPr>
        <p:grpSpPr>
          <a:xfrm>
            <a:off x="0" y="303362"/>
            <a:ext cx="6843252" cy="856697"/>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xmlns=""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xmlns=""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latin typeface="Cambria" pitchFamily="18" charset="0"/>
                  <a:ea typeface="Cambria" pitchFamily="18" charset="0"/>
                </a:rPr>
                <a:t>Guest Module</a:t>
              </a:r>
              <a:endParaRPr lang="en-US" sz="4400" dirty="0">
                <a:latin typeface="Cambria" pitchFamily="18" charset="0"/>
                <a:ea typeface="Cambria" pitchFamily="18" charset="0"/>
              </a:endParaRPr>
            </a:p>
          </p:txBody>
        </p:sp>
        <p:sp>
          <p:nvSpPr>
            <p:cNvPr id="13" name="Arrow: Chevron 18">
              <a:extLst>
                <a:ext uri="{FF2B5EF4-FFF2-40B4-BE49-F238E27FC236}">
                  <a16:creationId xmlns:a16="http://schemas.microsoft.com/office/drawing/2014/main" xmlns=""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xmlns=""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xmlns="" id="{98DB54B5-713C-4035-84E2-A4832DE95BB4}"/>
              </a:ext>
            </a:extLst>
          </p:cNvPr>
          <p:cNvSpPr txBox="1"/>
          <p:nvPr/>
        </p:nvSpPr>
        <p:spPr>
          <a:xfrm>
            <a:off x="470018" y="1563469"/>
            <a:ext cx="10762089" cy="3539430"/>
          </a:xfrm>
          <a:prstGeom prst="rect">
            <a:avLst/>
          </a:prstGeom>
          <a:noFill/>
        </p:spPr>
        <p:txBody>
          <a:bodyPr wrap="square">
            <a:spAutoFit/>
          </a:bodyPr>
          <a:lstStyle/>
          <a:p>
            <a:pPr marL="0" indent="0" algn="just">
              <a:buNone/>
            </a:pPr>
            <a:r>
              <a:rPr lang="en-IN" sz="2800" dirty="0" smtClean="0">
                <a:latin typeface="Cambria" pitchFamily="18" charset="0"/>
                <a:ea typeface="Cambria" pitchFamily="18" charset="0"/>
              </a:rPr>
              <a:t>Any new User who has not logged in is treated as Guest ,</a:t>
            </a:r>
          </a:p>
          <a:p>
            <a:pPr marL="0" indent="0" algn="just">
              <a:buNone/>
            </a:pPr>
            <a:endParaRPr lang="en-IN" sz="2800" dirty="0" smtClean="0">
              <a:latin typeface="Cambria" pitchFamily="18" charset="0"/>
              <a:ea typeface="Cambria" pitchFamily="18" charset="0"/>
            </a:endParaRPr>
          </a:p>
          <a:p>
            <a:pPr marL="0" indent="0" algn="just">
              <a:buFont typeface="Arial" pitchFamily="34" charset="0"/>
              <a:buChar char="•"/>
            </a:pPr>
            <a:r>
              <a:rPr lang="en-IN" sz="2800" dirty="0" smtClean="0">
                <a:latin typeface="Cambria" pitchFamily="18" charset="0"/>
                <a:ea typeface="Cambria" pitchFamily="18" charset="0"/>
              </a:rPr>
              <a:t>  The guest can browse through site and see all the products available in the website.. </a:t>
            </a:r>
            <a:endParaRPr lang="en-IN" sz="1100" dirty="0" smtClean="0">
              <a:latin typeface="Cambria" pitchFamily="18" charset="0"/>
              <a:ea typeface="Cambria" pitchFamily="18" charset="0"/>
            </a:endParaRPr>
          </a:p>
          <a:p>
            <a:pPr marL="0" indent="0" algn="just">
              <a:buFont typeface="Arial" pitchFamily="34" charset="0"/>
              <a:buChar char="•"/>
            </a:pPr>
            <a:r>
              <a:rPr lang="en-IN" sz="2800" dirty="0" smtClean="0">
                <a:latin typeface="Cambria" pitchFamily="18" charset="0"/>
                <a:ea typeface="Cambria" pitchFamily="18" charset="0"/>
              </a:rPr>
              <a:t>  The guest has only privilege to surf , search all the products.</a:t>
            </a:r>
          </a:p>
          <a:p>
            <a:pPr marL="0" indent="0" algn="just">
              <a:buFont typeface="Arial" pitchFamily="34" charset="0"/>
              <a:buChar char="•"/>
            </a:pPr>
            <a:r>
              <a:rPr lang="en-IN" sz="2800" dirty="0" smtClean="0">
                <a:latin typeface="Cambria" pitchFamily="18" charset="0"/>
                <a:ea typeface="Cambria" pitchFamily="18" charset="0"/>
              </a:rPr>
              <a:t>  If the guest want to purchase any product he is forced to signup in case don’t have existing account or can </a:t>
            </a:r>
            <a:r>
              <a:rPr lang="en-IN" sz="2800" dirty="0" err="1" smtClean="0">
                <a:latin typeface="Cambria" pitchFamily="18" charset="0"/>
                <a:ea typeface="Cambria" pitchFamily="18" charset="0"/>
              </a:rPr>
              <a:t>signin</a:t>
            </a:r>
            <a:r>
              <a:rPr lang="en-IN" sz="2800" dirty="0" smtClean="0">
                <a:latin typeface="Cambria" pitchFamily="18" charset="0"/>
                <a:ea typeface="Cambria" pitchFamily="18" charset="0"/>
              </a:rPr>
              <a:t> is already an user.</a:t>
            </a:r>
          </a:p>
          <a:p>
            <a:pPr marL="0" indent="0" algn="just"/>
            <a:r>
              <a:rPr lang="en-IN" sz="2800" dirty="0" smtClean="0">
                <a:latin typeface="Cambria" pitchFamily="18" charset="0"/>
                <a:ea typeface="Cambria" pitchFamily="18" charset="0"/>
              </a:rPr>
              <a:t>.  </a:t>
            </a:r>
            <a:endParaRPr lang="en-IN" sz="2800" dirty="0">
              <a:latin typeface="Cambria" pitchFamily="18" charset="0"/>
              <a:ea typeface="Cambria" pitchFamily="18" charset="0"/>
            </a:endParaRPr>
          </a:p>
        </p:txBody>
      </p:sp>
    </p:spTree>
    <p:extLst>
      <p:ext uri="{BB962C8B-B14F-4D97-AF65-F5344CB8AC3E}">
        <p14:creationId xmlns:p14="http://schemas.microsoft.com/office/powerpoint/2010/main" val="24760687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92187E71-F354-4022-A1A8-34A7FE507D25}"/>
              </a:ext>
            </a:extLst>
          </p:cNvPr>
          <p:cNvGrpSpPr/>
          <p:nvPr/>
        </p:nvGrpSpPr>
        <p:grpSpPr>
          <a:xfrm>
            <a:off x="0" y="303363"/>
            <a:ext cx="6843252" cy="48524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xmlns=""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xmlns=""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latin typeface="Cambria" pitchFamily="18" charset="0"/>
                  <a:ea typeface="Cambria" pitchFamily="18" charset="0"/>
                </a:rPr>
                <a:t>Customer Module</a:t>
              </a:r>
              <a:endParaRPr lang="en-US" sz="4400" dirty="0">
                <a:latin typeface="Cambria" pitchFamily="18" charset="0"/>
                <a:ea typeface="Cambria" pitchFamily="18" charset="0"/>
              </a:endParaRPr>
            </a:p>
          </p:txBody>
        </p:sp>
        <p:sp>
          <p:nvSpPr>
            <p:cNvPr id="13" name="Arrow: Chevron 18">
              <a:extLst>
                <a:ext uri="{FF2B5EF4-FFF2-40B4-BE49-F238E27FC236}">
                  <a16:creationId xmlns:a16="http://schemas.microsoft.com/office/drawing/2014/main" xmlns=""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xmlns=""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xmlns="" id="{98DB54B5-713C-4035-84E2-A4832DE95BB4}"/>
              </a:ext>
            </a:extLst>
          </p:cNvPr>
          <p:cNvSpPr txBox="1"/>
          <p:nvPr/>
        </p:nvSpPr>
        <p:spPr>
          <a:xfrm>
            <a:off x="374484" y="1536174"/>
            <a:ext cx="11248103" cy="4401205"/>
          </a:xfrm>
          <a:prstGeom prst="rect">
            <a:avLst/>
          </a:prstGeom>
          <a:noFill/>
        </p:spPr>
        <p:txBody>
          <a:bodyPr wrap="square">
            <a:spAutoFit/>
          </a:bodyPr>
          <a:lstStyle/>
          <a:p>
            <a:pPr marL="0" indent="0" algn="just">
              <a:buNone/>
            </a:pPr>
            <a:r>
              <a:rPr lang="en-IN" sz="2800" dirty="0">
                <a:latin typeface="Cambria" pitchFamily="18" charset="0"/>
                <a:ea typeface="Cambria" pitchFamily="18" charset="0"/>
              </a:rPr>
              <a:t>After successful </a:t>
            </a:r>
            <a:r>
              <a:rPr lang="en-IN" sz="2800" dirty="0" smtClean="0">
                <a:latin typeface="Cambria" pitchFamily="18" charset="0"/>
                <a:ea typeface="Cambria" pitchFamily="18" charset="0"/>
              </a:rPr>
              <a:t>registration, </a:t>
            </a:r>
            <a:r>
              <a:rPr lang="en-IN" sz="2800" dirty="0">
                <a:latin typeface="Cambria" pitchFamily="18" charset="0"/>
                <a:ea typeface="Cambria" pitchFamily="18" charset="0"/>
              </a:rPr>
              <a:t>the </a:t>
            </a:r>
            <a:r>
              <a:rPr lang="en-IN" sz="2800" dirty="0" smtClean="0">
                <a:latin typeface="Cambria" pitchFamily="18" charset="0"/>
                <a:ea typeface="Cambria" pitchFamily="18" charset="0"/>
              </a:rPr>
              <a:t>guest is treated as Customer </a:t>
            </a:r>
          </a:p>
          <a:p>
            <a:pPr marL="0" indent="0" algn="just">
              <a:buFont typeface="Arial" pitchFamily="34" charset="0"/>
              <a:buChar char="•"/>
            </a:pPr>
            <a:r>
              <a:rPr lang="en-IN" sz="2800" dirty="0" smtClean="0">
                <a:latin typeface="Cambria" pitchFamily="18" charset="0"/>
                <a:ea typeface="Cambria" pitchFamily="18" charset="0"/>
              </a:rPr>
              <a:t>  The customer can browse through the site for product to buy.</a:t>
            </a:r>
          </a:p>
          <a:p>
            <a:pPr marL="0" indent="0" algn="just">
              <a:buFont typeface="Arial" pitchFamily="34" charset="0"/>
              <a:buChar char="•"/>
            </a:pPr>
            <a:r>
              <a:rPr lang="en-IN" sz="2800" dirty="0" smtClean="0">
                <a:latin typeface="Cambria" pitchFamily="18" charset="0"/>
                <a:ea typeface="Cambria" pitchFamily="18" charset="0"/>
              </a:rPr>
              <a:t>  He can buy the product online and can pay online as well and has any desired location as shipping address.</a:t>
            </a:r>
          </a:p>
          <a:p>
            <a:pPr marL="0" indent="0" algn="just">
              <a:buFont typeface="Arial" pitchFamily="34" charset="0"/>
              <a:buChar char="•"/>
            </a:pPr>
            <a:r>
              <a:rPr lang="en-IN" sz="2800" dirty="0" smtClean="0">
                <a:latin typeface="Cambria" pitchFamily="18" charset="0"/>
                <a:ea typeface="Cambria" pitchFamily="18" charset="0"/>
              </a:rPr>
              <a:t>  Customer can check his all order history.</a:t>
            </a:r>
          </a:p>
          <a:p>
            <a:pPr marL="0" indent="0" algn="just">
              <a:buFont typeface="Arial" pitchFamily="34" charset="0"/>
              <a:buChar char="•"/>
            </a:pPr>
            <a:r>
              <a:rPr lang="en-IN" sz="2800" dirty="0" smtClean="0">
                <a:latin typeface="Cambria" pitchFamily="18" charset="0"/>
                <a:ea typeface="Cambria" pitchFamily="18" charset="0"/>
              </a:rPr>
              <a:t>   Customer can update his profile details if any needed.</a:t>
            </a:r>
          </a:p>
          <a:p>
            <a:pPr marL="0" indent="0" algn="just">
              <a:buFont typeface="Arial" pitchFamily="34" charset="0"/>
              <a:buChar char="•"/>
            </a:pPr>
            <a:r>
              <a:rPr lang="en-IN" sz="2800" dirty="0" smtClean="0">
                <a:latin typeface="Cambria" pitchFamily="18" charset="0"/>
                <a:ea typeface="Cambria" pitchFamily="18" charset="0"/>
              </a:rPr>
              <a:t>  In case of password is lost he can reset the password with OTP authentication.</a:t>
            </a:r>
          </a:p>
          <a:p>
            <a:pPr marL="0" indent="0" algn="just">
              <a:buFont typeface="Arial" pitchFamily="34" charset="0"/>
              <a:buChar char="•"/>
            </a:pPr>
            <a:r>
              <a:rPr lang="en-IN" sz="2800" dirty="0" smtClean="0">
                <a:latin typeface="Cambria" pitchFamily="18" charset="0"/>
                <a:ea typeface="Cambria" pitchFamily="18" charset="0"/>
              </a:rPr>
              <a:t> The products can be sorted based on price low or high or vice versa or can filter the product as needed.</a:t>
            </a:r>
            <a:endParaRPr lang="en-IN" sz="2800" dirty="0">
              <a:latin typeface="Cambria" pitchFamily="18" charset="0"/>
              <a:ea typeface="Cambria" pitchFamily="18" charset="0"/>
            </a:endParaRPr>
          </a:p>
        </p:txBody>
      </p:sp>
    </p:spTree>
    <p:extLst>
      <p:ext uri="{BB962C8B-B14F-4D97-AF65-F5344CB8AC3E}">
        <p14:creationId xmlns:p14="http://schemas.microsoft.com/office/powerpoint/2010/main" val="9239395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TotalTime>
  <Words>784</Words>
  <Application>Microsoft Office PowerPoint</Application>
  <PresentationFormat>Widescreen</PresentationFormat>
  <Paragraphs>118</Paragraphs>
  <Slides>49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맑은 고딕</vt:lpstr>
      <vt:lpstr>Arial</vt:lpstr>
      <vt:lpstr>Calibri</vt:lpstr>
      <vt:lpstr>Calibri Light</vt:lpstr>
      <vt:lpstr>Cambria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120</cp:revision>
  <dcterms:created xsi:type="dcterms:W3CDTF">2022-09-23T10:49:06Z</dcterms:created>
  <dcterms:modified xsi:type="dcterms:W3CDTF">2022-09-28T10:27:43Z</dcterms:modified>
</cp:coreProperties>
</file>